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notesSlides/notesSlide1.xml" ContentType="application/vnd.openxmlformats-officedocument.presentationml.notesSlide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notesSlides/notesSlide2.xml" ContentType="application/vnd.openxmlformats-officedocument.presentationml.notesSlide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notesSlides/notesSlide3.xml" ContentType="application/vnd.openxmlformats-officedocument.presentationml.notesSlide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notesSlides/notesSlide4.xml" ContentType="application/vnd.openxmlformats-officedocument.presentationml.notesSlide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notesSlides/notesSlide5.xml" ContentType="application/vnd.openxmlformats-officedocument.presentationml.notesSlide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notesSlides/notesSlide6.xml" ContentType="application/vnd.openxmlformats-officedocument.presentationml.notesSlide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18"/>
  </p:notesMasterIdLst>
  <p:handoutMasterIdLst>
    <p:handoutMasterId r:id="rId19"/>
  </p:handoutMasterIdLst>
  <p:sldIdLst>
    <p:sldId id="266" r:id="rId3"/>
    <p:sldId id="267" r:id="rId4"/>
    <p:sldId id="268" r:id="rId5"/>
    <p:sldId id="279" r:id="rId6"/>
    <p:sldId id="294" r:id="rId7"/>
    <p:sldId id="299" r:id="rId8"/>
    <p:sldId id="295" r:id="rId9"/>
    <p:sldId id="300" r:id="rId10"/>
    <p:sldId id="296" r:id="rId11"/>
    <p:sldId id="301" r:id="rId12"/>
    <p:sldId id="297" r:id="rId13"/>
    <p:sldId id="302" r:id="rId14"/>
    <p:sldId id="298" r:id="rId15"/>
    <p:sldId id="303" r:id="rId16"/>
    <p:sldId id="274" r:id="rId17"/>
  </p:sldIdLst>
  <p:sldSz cx="12192000" cy="6858000"/>
  <p:notesSz cx="6858000" cy="9144000"/>
  <p:embeddedFontLst>
    <p:embeddedFont>
      <p:font typeface="思源宋体 CN Heavy" panose="02020900000000000000" pitchFamily="18" charset="-122"/>
      <p:bold r:id="rId20"/>
    </p:embeddedFont>
    <p:embeddedFont>
      <p:font typeface="思源宋体 CN Medium" panose="02020500000000000000" pitchFamily="18" charset="-122"/>
      <p:regular r:id="rId2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DBF5"/>
    <a:srgbClr val="EBD7F4"/>
    <a:srgbClr val="421E6C"/>
    <a:srgbClr val="4D2275"/>
    <a:srgbClr val="521D79"/>
    <a:srgbClr val="642A86"/>
    <a:srgbClr val="702E8F"/>
    <a:srgbClr val="7C2E9B"/>
    <a:srgbClr val="431A6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8" autoAdjust="0"/>
    <p:restoredTop sz="94660"/>
  </p:normalViewPr>
  <p:slideViewPr>
    <p:cSldViewPr snapToGrid="0">
      <p:cViewPr varScale="1">
        <p:scale>
          <a:sx n="86" d="100"/>
          <a:sy n="86" d="100"/>
        </p:scale>
        <p:origin x="614" y="62"/>
      </p:cViewPr>
      <p:guideLst>
        <p:guide orient="horz" pos="2160"/>
        <p:guide pos="383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思源宋体 CN Heavy" panose="02020900000000000000" charset="-122"/>
              <a:ea typeface="思源宋体 CN Heavy" panose="020209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思源宋体 CN Heavy" panose="02020900000000000000" charset="-122"/>
              </a:rPr>
              <a:t>2025/1/9</a:t>
            </a:fld>
            <a:endParaRPr lang="zh-CN" altLang="en-US">
              <a:latin typeface="思源宋体 CN Heavy" panose="020209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思源宋体 CN Heavy" panose="02020900000000000000" charset="-122"/>
              <a:ea typeface="思源宋体 CN Heavy" panose="020209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思源宋体 CN Heavy" panose="02020900000000000000" charset="-122"/>
              </a:rPr>
              <a:t>‹#›</a:t>
            </a:fld>
            <a:endParaRPr lang="zh-CN" altLang="en-US">
              <a:latin typeface="思源宋体 CN Heavy" panose="020209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宋体 CN Heavy" panose="02020900000000000000" charset="-122"/>
                <a:ea typeface="思源宋体 CN Heavy" panose="020209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宋体 CN Heavy" panose="02020900000000000000" charset="-122"/>
                <a:ea typeface="思源宋体 CN Heavy" panose="020209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宋体 CN Heavy" panose="02020900000000000000" charset="-122"/>
                <a:ea typeface="思源宋体 CN Heavy" panose="020209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宋体 CN Heavy" panose="02020900000000000000" charset="-122"/>
                <a:ea typeface="思源宋体 CN Heavy" panose="020209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宋体 CN Heavy" panose="02020900000000000000" charset="-122"/>
        <a:ea typeface="思源宋体 CN Heavy" panose="020209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宋体 CN Heavy" panose="02020900000000000000" charset="-122"/>
        <a:ea typeface="思源宋体 CN Heavy" panose="020209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宋体 CN Heavy" panose="02020900000000000000" charset="-122"/>
        <a:ea typeface="思源宋体 CN Heavy" panose="020209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宋体 CN Heavy" panose="02020900000000000000" charset="-122"/>
        <a:ea typeface="思源宋体 CN Heavy" panose="020209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宋体 CN Heavy" panose="02020900000000000000" charset="-122"/>
        <a:ea typeface="思源宋体 CN Heavy" panose="020209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8018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188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73.xml"/><Relationship Id="rId4" Type="http://schemas.openxmlformats.org/officeDocument/2006/relationships/tags" Target="../tags/tag7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" Type="http://schemas.openxmlformats.org/officeDocument/2006/relationships/tags" Target="../tags/tag74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78.xml"/><Relationship Id="rId4" Type="http://schemas.openxmlformats.org/officeDocument/2006/relationships/tags" Target="../tags/tag77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83.xml"/><Relationship Id="rId4" Type="http://schemas.openxmlformats.org/officeDocument/2006/relationships/tags" Target="../tags/tag8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86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85.xml"/><Relationship Id="rId1" Type="http://schemas.openxmlformats.org/officeDocument/2006/relationships/tags" Target="../tags/tag84.xml"/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4" Type="http://schemas.openxmlformats.org/officeDocument/2006/relationships/tags" Target="../tags/tag87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97.xml"/><Relationship Id="rId3" Type="http://schemas.openxmlformats.org/officeDocument/2006/relationships/tags" Target="../tags/tag92.xml"/><Relationship Id="rId7" Type="http://schemas.openxmlformats.org/officeDocument/2006/relationships/tags" Target="../tags/tag96.xml"/><Relationship Id="rId2" Type="http://schemas.openxmlformats.org/officeDocument/2006/relationships/tags" Target="../tags/tag91.xml"/><Relationship Id="rId1" Type="http://schemas.openxmlformats.org/officeDocument/2006/relationships/tags" Target="../tags/tag90.xml"/><Relationship Id="rId6" Type="http://schemas.openxmlformats.org/officeDocument/2006/relationships/tags" Target="../tags/tag95.xml"/><Relationship Id="rId5" Type="http://schemas.openxmlformats.org/officeDocument/2006/relationships/tags" Target="../tags/tag94.xml"/><Relationship Id="rId4" Type="http://schemas.openxmlformats.org/officeDocument/2006/relationships/tags" Target="../tags/tag93.xml"/><Relationship Id="rId9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100.xml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0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104.xml"/><Relationship Id="rId2" Type="http://schemas.openxmlformats.org/officeDocument/2006/relationships/tags" Target="../tags/tag103.xml"/><Relationship Id="rId1" Type="http://schemas.openxmlformats.org/officeDocument/2006/relationships/tags" Target="../tags/tag102.xml"/><Relationship Id="rId4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107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106.xml"/><Relationship Id="rId1" Type="http://schemas.openxmlformats.org/officeDocument/2006/relationships/tags" Target="../tags/tag105.xml"/><Relationship Id="rId6" Type="http://schemas.openxmlformats.org/officeDocument/2006/relationships/tags" Target="../tags/tag110.xml"/><Relationship Id="rId5" Type="http://schemas.openxmlformats.org/officeDocument/2006/relationships/tags" Target="../tags/tag109.xml"/><Relationship Id="rId4" Type="http://schemas.openxmlformats.org/officeDocument/2006/relationships/tags" Target="../tags/tag108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113.xml"/><Relationship Id="rId2" Type="http://schemas.openxmlformats.org/officeDocument/2006/relationships/tags" Target="../tags/tag112.xml"/><Relationship Id="rId1" Type="http://schemas.openxmlformats.org/officeDocument/2006/relationships/tags" Target="../tags/tag111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15.xml"/><Relationship Id="rId4" Type="http://schemas.openxmlformats.org/officeDocument/2006/relationships/tags" Target="../tags/tag114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118.xml"/><Relationship Id="rId2" Type="http://schemas.openxmlformats.org/officeDocument/2006/relationships/tags" Target="../tags/tag117.xml"/><Relationship Id="rId1" Type="http://schemas.openxmlformats.org/officeDocument/2006/relationships/tags" Target="../tags/tag116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19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122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24.xml"/><Relationship Id="rId4" Type="http://schemas.openxmlformats.org/officeDocument/2006/relationships/tags" Target="../tags/tag12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2025/1/9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2025/1/9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ags" Target="../tags/tag63.xml"/><Relationship Id="rId18" Type="http://schemas.openxmlformats.org/officeDocument/2006/relationships/tags" Target="../tags/tag68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tags" Target="../tags/tag67.xml"/><Relationship Id="rId2" Type="http://schemas.openxmlformats.org/officeDocument/2006/relationships/slideLayout" Target="../slideLayouts/slideLayout13.xml"/><Relationship Id="rId16" Type="http://schemas.openxmlformats.org/officeDocument/2006/relationships/tags" Target="../tags/tag66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ags" Target="../tags/tag65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ags" Target="../tags/tag6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ea typeface="思源宋体 CN Heavy" panose="020209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ea typeface="思源宋体 CN Heavy" panose="020209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ea typeface="思源宋体 CN Heavy" panose="020209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思源宋体 CN Heavy" panose="02020900000000000000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ea typeface="思源宋体 CN Heavy" panose="020209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2025/1/9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ea typeface="思源宋体 CN Heavy" panose="020209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ea typeface="思源宋体 CN Heavy" panose="020209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思源宋体 CN Heavy" panose="02020900000000000000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宋体 CN Heavy" panose="020209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132.xml"/><Relationship Id="rId3" Type="http://schemas.openxmlformats.org/officeDocument/2006/relationships/tags" Target="../tags/tag127.xml"/><Relationship Id="rId7" Type="http://schemas.openxmlformats.org/officeDocument/2006/relationships/tags" Target="../tags/tag131.xml"/><Relationship Id="rId2" Type="http://schemas.openxmlformats.org/officeDocument/2006/relationships/tags" Target="../tags/tag126.xml"/><Relationship Id="rId1" Type="http://schemas.openxmlformats.org/officeDocument/2006/relationships/tags" Target="../tags/tag125.xml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10" Type="http://schemas.openxmlformats.org/officeDocument/2006/relationships/image" Target="../media/image1.jpeg"/><Relationship Id="rId4" Type="http://schemas.openxmlformats.org/officeDocument/2006/relationships/tags" Target="../tags/tag128.xml"/><Relationship Id="rId9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3" Type="http://schemas.openxmlformats.org/officeDocument/2006/relationships/tags" Target="../tags/tag208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207.xml"/><Relationship Id="rId1" Type="http://schemas.openxmlformats.org/officeDocument/2006/relationships/tags" Target="../tags/tag206.xml"/><Relationship Id="rId6" Type="http://schemas.openxmlformats.org/officeDocument/2006/relationships/tags" Target="../tags/tag211.xml"/><Relationship Id="rId5" Type="http://schemas.openxmlformats.org/officeDocument/2006/relationships/tags" Target="../tags/tag210.xml"/><Relationship Id="rId4" Type="http://schemas.openxmlformats.org/officeDocument/2006/relationships/tags" Target="../tags/tag209.xml"/><Relationship Id="rId9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214.xml"/><Relationship Id="rId7" Type="http://schemas.openxmlformats.org/officeDocument/2006/relationships/image" Target="../media/image1.jpeg"/><Relationship Id="rId2" Type="http://schemas.openxmlformats.org/officeDocument/2006/relationships/tags" Target="../tags/tag213.xml"/><Relationship Id="rId1" Type="http://schemas.openxmlformats.org/officeDocument/2006/relationships/tags" Target="../tags/tag212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216.xml"/><Relationship Id="rId4" Type="http://schemas.openxmlformats.org/officeDocument/2006/relationships/tags" Target="../tags/tag21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3" Type="http://schemas.openxmlformats.org/officeDocument/2006/relationships/tags" Target="../tags/tag219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218.xml"/><Relationship Id="rId1" Type="http://schemas.openxmlformats.org/officeDocument/2006/relationships/tags" Target="../tags/tag217.xml"/><Relationship Id="rId6" Type="http://schemas.openxmlformats.org/officeDocument/2006/relationships/tags" Target="../tags/tag222.xml"/><Relationship Id="rId5" Type="http://schemas.openxmlformats.org/officeDocument/2006/relationships/tags" Target="../tags/tag221.xml"/><Relationship Id="rId4" Type="http://schemas.openxmlformats.org/officeDocument/2006/relationships/tags" Target="../tags/tag220.xml"/><Relationship Id="rId9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225.xml"/><Relationship Id="rId7" Type="http://schemas.openxmlformats.org/officeDocument/2006/relationships/image" Target="../media/image1.jpeg"/><Relationship Id="rId2" Type="http://schemas.openxmlformats.org/officeDocument/2006/relationships/tags" Target="../tags/tag224.xml"/><Relationship Id="rId1" Type="http://schemas.openxmlformats.org/officeDocument/2006/relationships/tags" Target="../tags/tag223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227.xml"/><Relationship Id="rId4" Type="http://schemas.openxmlformats.org/officeDocument/2006/relationships/tags" Target="../tags/tag22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3" Type="http://schemas.openxmlformats.org/officeDocument/2006/relationships/tags" Target="../tags/tag230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229.xml"/><Relationship Id="rId1" Type="http://schemas.openxmlformats.org/officeDocument/2006/relationships/tags" Target="../tags/tag228.xml"/><Relationship Id="rId6" Type="http://schemas.openxmlformats.org/officeDocument/2006/relationships/tags" Target="../tags/tag233.xml"/><Relationship Id="rId5" Type="http://schemas.openxmlformats.org/officeDocument/2006/relationships/tags" Target="../tags/tag232.xml"/><Relationship Id="rId4" Type="http://schemas.openxmlformats.org/officeDocument/2006/relationships/tags" Target="../tags/tag231.xml"/><Relationship Id="rId9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241.xml"/><Relationship Id="rId3" Type="http://schemas.openxmlformats.org/officeDocument/2006/relationships/tags" Target="../tags/tag236.xml"/><Relationship Id="rId7" Type="http://schemas.openxmlformats.org/officeDocument/2006/relationships/tags" Target="../tags/tag240.xml"/><Relationship Id="rId2" Type="http://schemas.openxmlformats.org/officeDocument/2006/relationships/tags" Target="../tags/tag235.xml"/><Relationship Id="rId1" Type="http://schemas.openxmlformats.org/officeDocument/2006/relationships/tags" Target="../tags/tag234.xml"/><Relationship Id="rId6" Type="http://schemas.openxmlformats.org/officeDocument/2006/relationships/tags" Target="../tags/tag239.xml"/><Relationship Id="rId5" Type="http://schemas.openxmlformats.org/officeDocument/2006/relationships/tags" Target="../tags/tag238.xml"/><Relationship Id="rId10" Type="http://schemas.openxmlformats.org/officeDocument/2006/relationships/image" Target="../media/image1.jpeg"/><Relationship Id="rId4" Type="http://schemas.openxmlformats.org/officeDocument/2006/relationships/tags" Target="../tags/tag237.xml"/><Relationship Id="rId9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tags" Target="../tags/tag145.xml"/><Relationship Id="rId18" Type="http://schemas.openxmlformats.org/officeDocument/2006/relationships/tags" Target="../tags/tag150.xml"/><Relationship Id="rId26" Type="http://schemas.openxmlformats.org/officeDocument/2006/relationships/tags" Target="../tags/tag158.xml"/><Relationship Id="rId21" Type="http://schemas.openxmlformats.org/officeDocument/2006/relationships/tags" Target="../tags/tag153.xml"/><Relationship Id="rId34" Type="http://schemas.openxmlformats.org/officeDocument/2006/relationships/tags" Target="../tags/tag166.xml"/><Relationship Id="rId7" Type="http://schemas.openxmlformats.org/officeDocument/2006/relationships/tags" Target="../tags/tag139.xml"/><Relationship Id="rId12" Type="http://schemas.openxmlformats.org/officeDocument/2006/relationships/tags" Target="../tags/tag144.xml"/><Relationship Id="rId17" Type="http://schemas.openxmlformats.org/officeDocument/2006/relationships/tags" Target="../tags/tag149.xml"/><Relationship Id="rId25" Type="http://schemas.openxmlformats.org/officeDocument/2006/relationships/tags" Target="../tags/tag157.xml"/><Relationship Id="rId33" Type="http://schemas.openxmlformats.org/officeDocument/2006/relationships/tags" Target="../tags/tag165.xml"/><Relationship Id="rId2" Type="http://schemas.openxmlformats.org/officeDocument/2006/relationships/tags" Target="../tags/tag134.xml"/><Relationship Id="rId16" Type="http://schemas.openxmlformats.org/officeDocument/2006/relationships/tags" Target="../tags/tag148.xml"/><Relationship Id="rId20" Type="http://schemas.openxmlformats.org/officeDocument/2006/relationships/tags" Target="../tags/tag152.xml"/><Relationship Id="rId29" Type="http://schemas.openxmlformats.org/officeDocument/2006/relationships/tags" Target="../tags/tag161.xml"/><Relationship Id="rId1" Type="http://schemas.openxmlformats.org/officeDocument/2006/relationships/tags" Target="../tags/tag133.xml"/><Relationship Id="rId6" Type="http://schemas.openxmlformats.org/officeDocument/2006/relationships/tags" Target="../tags/tag138.xml"/><Relationship Id="rId11" Type="http://schemas.openxmlformats.org/officeDocument/2006/relationships/tags" Target="../tags/tag143.xml"/><Relationship Id="rId24" Type="http://schemas.openxmlformats.org/officeDocument/2006/relationships/tags" Target="../tags/tag156.xml"/><Relationship Id="rId32" Type="http://schemas.openxmlformats.org/officeDocument/2006/relationships/tags" Target="../tags/tag164.xml"/><Relationship Id="rId37" Type="http://schemas.openxmlformats.org/officeDocument/2006/relationships/image" Target="../media/image1.jpeg"/><Relationship Id="rId5" Type="http://schemas.openxmlformats.org/officeDocument/2006/relationships/tags" Target="../tags/tag137.xml"/><Relationship Id="rId15" Type="http://schemas.openxmlformats.org/officeDocument/2006/relationships/tags" Target="../tags/tag147.xml"/><Relationship Id="rId23" Type="http://schemas.openxmlformats.org/officeDocument/2006/relationships/tags" Target="../tags/tag155.xml"/><Relationship Id="rId28" Type="http://schemas.openxmlformats.org/officeDocument/2006/relationships/tags" Target="../tags/tag160.xml"/><Relationship Id="rId36" Type="http://schemas.openxmlformats.org/officeDocument/2006/relationships/slideLayout" Target="../slideLayouts/slideLayout18.xml"/><Relationship Id="rId10" Type="http://schemas.openxmlformats.org/officeDocument/2006/relationships/tags" Target="../tags/tag142.xml"/><Relationship Id="rId19" Type="http://schemas.openxmlformats.org/officeDocument/2006/relationships/tags" Target="../tags/tag151.xml"/><Relationship Id="rId31" Type="http://schemas.openxmlformats.org/officeDocument/2006/relationships/tags" Target="../tags/tag163.xml"/><Relationship Id="rId4" Type="http://schemas.openxmlformats.org/officeDocument/2006/relationships/tags" Target="../tags/tag136.xml"/><Relationship Id="rId9" Type="http://schemas.openxmlformats.org/officeDocument/2006/relationships/tags" Target="../tags/tag141.xml"/><Relationship Id="rId14" Type="http://schemas.openxmlformats.org/officeDocument/2006/relationships/tags" Target="../tags/tag146.xml"/><Relationship Id="rId22" Type="http://schemas.openxmlformats.org/officeDocument/2006/relationships/tags" Target="../tags/tag154.xml"/><Relationship Id="rId27" Type="http://schemas.openxmlformats.org/officeDocument/2006/relationships/tags" Target="../tags/tag159.xml"/><Relationship Id="rId30" Type="http://schemas.openxmlformats.org/officeDocument/2006/relationships/tags" Target="../tags/tag162.xml"/><Relationship Id="rId35" Type="http://schemas.openxmlformats.org/officeDocument/2006/relationships/tags" Target="../tags/tag167.xml"/><Relationship Id="rId8" Type="http://schemas.openxmlformats.org/officeDocument/2006/relationships/tags" Target="../tags/tag140.xml"/><Relationship Id="rId3" Type="http://schemas.openxmlformats.org/officeDocument/2006/relationships/tags" Target="../tags/tag13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70.xml"/><Relationship Id="rId7" Type="http://schemas.openxmlformats.org/officeDocument/2006/relationships/image" Target="../media/image1.jpeg"/><Relationship Id="rId2" Type="http://schemas.openxmlformats.org/officeDocument/2006/relationships/tags" Target="../tags/tag169.xml"/><Relationship Id="rId1" Type="http://schemas.openxmlformats.org/officeDocument/2006/relationships/tags" Target="../tags/tag168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172.xml"/><Relationship Id="rId4" Type="http://schemas.openxmlformats.org/officeDocument/2006/relationships/tags" Target="../tags/tag17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175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174.xml"/><Relationship Id="rId1" Type="http://schemas.openxmlformats.org/officeDocument/2006/relationships/tags" Target="../tags/tag173.xml"/><Relationship Id="rId6" Type="http://schemas.openxmlformats.org/officeDocument/2006/relationships/tags" Target="../tags/tag178.xml"/><Relationship Id="rId11" Type="http://schemas.openxmlformats.org/officeDocument/2006/relationships/image" Target="../media/image4.svg"/><Relationship Id="rId5" Type="http://schemas.openxmlformats.org/officeDocument/2006/relationships/tags" Target="../tags/tag177.xml"/><Relationship Id="rId10" Type="http://schemas.openxmlformats.org/officeDocument/2006/relationships/image" Target="../media/image3.png"/><Relationship Id="rId4" Type="http://schemas.openxmlformats.org/officeDocument/2006/relationships/tags" Target="../tags/tag176.xml"/><Relationship Id="rId9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81.xml"/><Relationship Id="rId7" Type="http://schemas.openxmlformats.org/officeDocument/2006/relationships/image" Target="../media/image1.jpeg"/><Relationship Id="rId2" Type="http://schemas.openxmlformats.org/officeDocument/2006/relationships/tags" Target="../tags/tag180.xml"/><Relationship Id="rId1" Type="http://schemas.openxmlformats.org/officeDocument/2006/relationships/tags" Target="../tags/tag179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183.xml"/><Relationship Id="rId4" Type="http://schemas.openxmlformats.org/officeDocument/2006/relationships/tags" Target="../tags/tag18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3" Type="http://schemas.openxmlformats.org/officeDocument/2006/relationships/tags" Target="../tags/tag186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185.xml"/><Relationship Id="rId1" Type="http://schemas.openxmlformats.org/officeDocument/2006/relationships/tags" Target="../tags/tag184.xml"/><Relationship Id="rId6" Type="http://schemas.openxmlformats.org/officeDocument/2006/relationships/tags" Target="../tags/tag189.xml"/><Relationship Id="rId11" Type="http://schemas.openxmlformats.org/officeDocument/2006/relationships/image" Target="../media/image6.svg"/><Relationship Id="rId5" Type="http://schemas.openxmlformats.org/officeDocument/2006/relationships/tags" Target="../tags/tag188.xml"/><Relationship Id="rId10" Type="http://schemas.openxmlformats.org/officeDocument/2006/relationships/image" Target="../media/image5.png"/><Relationship Id="rId4" Type="http://schemas.openxmlformats.org/officeDocument/2006/relationships/tags" Target="../tags/tag187.xml"/><Relationship Id="rId9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92.xml"/><Relationship Id="rId7" Type="http://schemas.openxmlformats.org/officeDocument/2006/relationships/image" Target="../media/image1.jpeg"/><Relationship Id="rId2" Type="http://schemas.openxmlformats.org/officeDocument/2006/relationships/tags" Target="../tags/tag191.xml"/><Relationship Id="rId1" Type="http://schemas.openxmlformats.org/officeDocument/2006/relationships/tags" Target="../tags/tag190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194.xml"/><Relationship Id="rId4" Type="http://schemas.openxmlformats.org/officeDocument/2006/relationships/tags" Target="../tags/tag19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3" Type="http://schemas.openxmlformats.org/officeDocument/2006/relationships/tags" Target="../tags/tag197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196.xml"/><Relationship Id="rId1" Type="http://schemas.openxmlformats.org/officeDocument/2006/relationships/tags" Target="../tags/tag195.xml"/><Relationship Id="rId6" Type="http://schemas.openxmlformats.org/officeDocument/2006/relationships/tags" Target="../tags/tag200.xml"/><Relationship Id="rId5" Type="http://schemas.openxmlformats.org/officeDocument/2006/relationships/tags" Target="../tags/tag199.xml"/><Relationship Id="rId10" Type="http://schemas.openxmlformats.org/officeDocument/2006/relationships/image" Target="../media/image7.png"/><Relationship Id="rId4" Type="http://schemas.openxmlformats.org/officeDocument/2006/relationships/tags" Target="../tags/tag198.xml"/><Relationship Id="rId9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203.xml"/><Relationship Id="rId7" Type="http://schemas.openxmlformats.org/officeDocument/2006/relationships/image" Target="../media/image1.jpeg"/><Relationship Id="rId2" Type="http://schemas.openxmlformats.org/officeDocument/2006/relationships/tags" Target="../tags/tag202.xml"/><Relationship Id="rId1" Type="http://schemas.openxmlformats.org/officeDocument/2006/relationships/tags" Target="../tags/tag201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205.xml"/><Relationship Id="rId4" Type="http://schemas.openxmlformats.org/officeDocument/2006/relationships/tags" Target="../tags/tag20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10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-635"/>
            <a:ext cx="12191365" cy="6857365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8739505" y="0"/>
            <a:ext cx="345313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3" name="矩形 42"/>
          <p:cNvSpPr/>
          <p:nvPr>
            <p:custDataLst>
              <p:tags r:id="rId4"/>
            </p:custDataLst>
          </p:nvPr>
        </p:nvSpPr>
        <p:spPr>
          <a:xfrm>
            <a:off x="8739505" y="4979035"/>
            <a:ext cx="3453130" cy="1878965"/>
          </a:xfrm>
          <a:prstGeom prst="rect">
            <a:avLst/>
          </a:prstGeom>
          <a:solidFill>
            <a:schemeClr val="l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17855" y="3504565"/>
            <a:ext cx="74161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Rust</a:t>
            </a:r>
            <a:r>
              <a:rPr lang="zh-CN" altLang="en-US" sz="360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异步串口驱动模块设计与实现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17855" y="2346960"/>
            <a:ext cx="596646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>
                <a:solidFill>
                  <a:schemeClr val="accent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毕业设计开题报告</a:t>
            </a:r>
          </a:p>
        </p:txBody>
      </p:sp>
      <p:grpSp>
        <p:nvGrpSpPr>
          <p:cNvPr id="96" name="组合 95"/>
          <p:cNvGrpSpPr/>
          <p:nvPr/>
        </p:nvGrpSpPr>
        <p:grpSpPr>
          <a:xfrm>
            <a:off x="711835" y="4677410"/>
            <a:ext cx="4344035" cy="589280"/>
            <a:chOff x="1435" y="5173"/>
            <a:chExt cx="3267" cy="702"/>
          </a:xfrm>
        </p:grpSpPr>
        <p:sp>
          <p:nvSpPr>
            <p:cNvPr id="98" name="圆角矩形 97"/>
            <p:cNvSpPr/>
            <p:nvPr>
              <p:custDataLst>
                <p:tags r:id="rId7"/>
              </p:custDataLst>
            </p:nvPr>
          </p:nvSpPr>
          <p:spPr>
            <a:xfrm>
              <a:off x="1435" y="5173"/>
              <a:ext cx="3267" cy="702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solidFill>
                  <a:schemeClr val="lt1"/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8"/>
              </p:custDataLst>
            </p:nvPr>
          </p:nvSpPr>
          <p:spPr>
            <a:xfrm>
              <a:off x="1501" y="5321"/>
              <a:ext cx="3116" cy="439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 fontAlgn="ctr">
                <a:lnSpc>
                  <a:spcPct val="100000"/>
                </a:lnSpc>
              </a:pPr>
              <a:r>
                <a:rPr lang="zh-CN" altLang="en-US" b="1">
                  <a:solidFill>
                    <a:schemeClr val="lt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</a:rPr>
                <a:t>汇报人：黄昊颖</a:t>
              </a:r>
              <a:r>
                <a:rPr lang="en-US" altLang="zh-CN" b="1">
                  <a:solidFill>
                    <a:schemeClr val="lt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</a:rPr>
                <a:t>   </a:t>
              </a:r>
              <a:r>
                <a:rPr lang="zh-CN" altLang="en-US" b="1">
                  <a:solidFill>
                    <a:schemeClr val="lt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</a:rPr>
                <a:t>指导老师：向勇</a:t>
              </a:r>
            </a:p>
          </p:txBody>
        </p:sp>
      </p:grpSp>
      <p:sp>
        <p:nvSpPr>
          <p:cNvPr id="48" name="矩形 47"/>
          <p:cNvSpPr/>
          <p:nvPr>
            <p:custDataLst>
              <p:tags r:id="rId5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3" name="矩形 52"/>
          <p:cNvSpPr/>
          <p:nvPr>
            <p:custDataLst>
              <p:tags r:id="rId6"/>
            </p:custDataLst>
          </p:nvPr>
        </p:nvSpPr>
        <p:spPr>
          <a:xfrm>
            <a:off x="7458710" y="4979035"/>
            <a:ext cx="1280795" cy="1878965"/>
          </a:xfrm>
          <a:prstGeom prst="rect">
            <a:avLst/>
          </a:prstGeom>
          <a:solidFill>
            <a:srgbClr val="7C2E9B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2379dd143"/>
          <p:cNvPicPr>
            <a:picLocks noChangeAspect="1"/>
          </p:cNvPicPr>
          <p:nvPr/>
        </p:nvPicPr>
        <p:blipFill>
          <a:blip r:embed="rId9">
            <a:alphaModFix amt="20000"/>
            <a:grayscl/>
          </a:blip>
          <a:srcRect l="7037" t="2007" r="20431" b="683"/>
          <a:stretch>
            <a:fillRect/>
          </a:stretch>
        </p:blipFill>
        <p:spPr>
          <a:xfrm>
            <a:off x="4855845" y="0"/>
            <a:ext cx="7343140" cy="6866255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96520" y="8890"/>
            <a:ext cx="12191365" cy="6857365"/>
          </a:xfrm>
          <a:prstGeom prst="rect">
            <a:avLst/>
          </a:prstGeom>
          <a:gradFill>
            <a:gsLst>
              <a:gs pos="47000">
                <a:srgbClr val="FFFFFF"/>
              </a:gs>
              <a:gs pos="100000">
                <a:srgbClr val="FFFFFF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93725" y="391160"/>
            <a:ext cx="347980" cy="361315"/>
            <a:chOff x="10124" y="2381"/>
            <a:chExt cx="1420" cy="1473"/>
          </a:xfrm>
        </p:grpSpPr>
        <p:sp>
          <p:nvSpPr>
            <p:cNvPr id="7" name="矩形 6"/>
            <p:cNvSpPr/>
            <p:nvPr>
              <p:custDataLst>
                <p:tags r:id="rId5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6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706120" y="503238"/>
            <a:ext cx="4593590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>
                <a:solidFill>
                  <a:schemeClr val="dk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研究目标和内容</a:t>
            </a:r>
          </a:p>
        </p:txBody>
      </p:sp>
      <p:sp>
        <p:nvSpPr>
          <p:cNvPr id="33" name="TextBox 28"/>
          <p:cNvSpPr txBox="1"/>
          <p:nvPr/>
        </p:nvSpPr>
        <p:spPr>
          <a:xfrm>
            <a:off x="871220" y="1025208"/>
            <a:ext cx="10126980" cy="56204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</a:t>
            </a:r>
            <a:r>
              <a:rPr lang="zh-CN" altLang="en-US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目标</a:t>
            </a: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]</a:t>
            </a:r>
            <a:endParaRPr lang="en-US" altLang="zh-CN" sz="20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参考 </a:t>
            </a:r>
            <a:r>
              <a:rPr lang="en-US" altLang="zh-CN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embassy </a:t>
            </a:r>
            <a:r>
              <a:rPr lang="zh-CN" altLang="en-US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中异步运行实现</a:t>
            </a:r>
            <a:endParaRPr lang="zh-CN" altLang="en-US" sz="20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环境：</a:t>
            </a:r>
            <a:r>
              <a:rPr lang="en-US" altLang="zh-CN" sz="1600" spc="100" dirty="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QEMU -&gt; </a:t>
            </a:r>
            <a:r>
              <a:rPr lang="zh-CN" altLang="en-US" sz="1600" spc="100" dirty="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星光</a:t>
            </a:r>
            <a:r>
              <a:rPr lang="en-US" altLang="zh-CN" sz="1600" spc="100" dirty="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2</a:t>
            </a:r>
            <a:r>
              <a:rPr lang="zh-CN" altLang="en-US" sz="1600" spc="100" dirty="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开发板</a:t>
            </a:r>
            <a:endParaRPr lang="en-US" altLang="zh-CN" sz="16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目标：跨操作系统</a:t>
            </a: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/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文件系统的异步串口驱动</a:t>
            </a:r>
            <a:endParaRPr lang="en-US" altLang="zh-CN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</a:t>
            </a:r>
            <a:r>
              <a:rPr lang="zh-CN" altLang="en-US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内容</a:t>
            </a: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]</a:t>
            </a:r>
            <a:endParaRPr lang="zh-CN" altLang="en-US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>
              <a:lnSpc>
                <a:spcPct val="150000"/>
              </a:lnSpc>
            </a:pPr>
            <a:r>
              <a:rPr lang="en-US" altLang="zh-CN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Rust </a:t>
            </a: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实现开发板各种外设的异步驱动</a:t>
            </a:r>
            <a:endParaRPr lang="en-US" altLang="zh-CN" sz="20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1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）复现：在 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QEMU 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环境对 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Alien OS 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完成异步串口驱动模块的适配 </a:t>
            </a:r>
            <a:r>
              <a:rPr lang="en-US" altLang="zh-CN" sz="1600" spc="1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[4]</a:t>
            </a:r>
            <a:endParaRPr lang="en-US" altLang="zh-CN" sz="1600" spc="100" dirty="0">
              <a:solidFill>
                <a:schemeClr val="tx1">
                  <a:lumMod val="50000"/>
                  <a:lumOff val="50000"/>
                </a:schemeClr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2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）基础：在星光 </a:t>
            </a: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2 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开发板上对 </a:t>
            </a: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Alien OS 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完成异步串口驱动模块的适配</a:t>
            </a:r>
            <a:endParaRPr lang="en-US" altLang="zh-CN" sz="1600" spc="100" dirty="0"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3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）进阶：实现 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SD 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卡闪存块设备异步驱动，支持在开发板上运行文件系统并通过相应测例集</a:t>
            </a:r>
            <a:endParaRPr lang="en-US" altLang="zh-CN" sz="2000" spc="100" dirty="0"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性能测试和特征分析</a:t>
            </a:r>
            <a:endParaRPr lang="en-US" altLang="zh-CN" sz="2000" spc="100" dirty="0"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en-US" altLang="zh-CN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	</a:t>
            </a: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1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）性能测试设想：压力测试、兼容性测试、延迟测试、稳定性测试、边界条件测试</a:t>
            </a:r>
            <a:endParaRPr lang="en-US" altLang="zh-CN" sz="1600" spc="100" dirty="0"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	2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）特征分析设想：数据可视化、瓶颈定位</a:t>
            </a:r>
            <a:endParaRPr lang="en-US" altLang="zh-CN" sz="1600" spc="100" dirty="0"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	3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</a:t>
            </a: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Rust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异步的优越性？比如和传统 </a:t>
            </a:r>
            <a:r>
              <a:rPr lang="en-US" altLang="zh-CN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C </a:t>
            </a:r>
            <a:r>
              <a:rPr lang="zh-CN" altLang="en-US" sz="16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实现的对照试验</a:t>
            </a:r>
            <a:endParaRPr lang="en-US" altLang="zh-CN" sz="1600" spc="100" dirty="0"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93725" y="6623685"/>
            <a:ext cx="110871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7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1594485" y="635"/>
            <a:ext cx="31845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199505" y="2366645"/>
            <a:ext cx="5156200" cy="1989455"/>
            <a:chOff x="1199" y="4132"/>
            <a:chExt cx="8120" cy="3133"/>
          </a:xfrm>
        </p:grpSpPr>
        <p:sp>
          <p:nvSpPr>
            <p:cNvPr id="8" name="文本框 7"/>
            <p:cNvSpPr txBox="1"/>
            <p:nvPr/>
          </p:nvSpPr>
          <p:spPr>
            <a:xfrm>
              <a:off x="1199" y="6346"/>
              <a:ext cx="8120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3200" b="1">
                  <a:solidFill>
                    <a:schemeClr val="tx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计划和进度安排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199" y="4132"/>
              <a:ext cx="5475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fontAlgn="ctr">
                <a:lnSpc>
                  <a:spcPct val="100000"/>
                </a:lnSpc>
              </a:pPr>
              <a:r>
                <a:rPr lang="en-US" altLang="zh-CN" sz="72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05</a:t>
              </a:r>
              <a:r>
                <a:rPr lang="en-US" altLang="zh-CN" sz="56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.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 rot="5400000">
            <a:off x="7305040" y="2077085"/>
            <a:ext cx="718185" cy="745490"/>
            <a:chOff x="10124" y="2381"/>
            <a:chExt cx="1420" cy="1473"/>
          </a:xfrm>
        </p:grpSpPr>
        <p:sp>
          <p:nvSpPr>
            <p:cNvPr id="58" name="矩形 57"/>
            <p:cNvSpPr/>
            <p:nvPr>
              <p:custDataLst>
                <p:tags r:id="rId4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59" name="矩形 58"/>
            <p:cNvSpPr/>
            <p:nvPr>
              <p:custDataLst>
                <p:tags r:id="rId5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2379dd143"/>
          <p:cNvPicPr>
            <a:picLocks noChangeAspect="1"/>
          </p:cNvPicPr>
          <p:nvPr/>
        </p:nvPicPr>
        <p:blipFill>
          <a:blip r:embed="rId9">
            <a:alphaModFix amt="20000"/>
            <a:grayscl/>
          </a:blip>
          <a:srcRect l="7037" t="2007" r="20431" b="683"/>
          <a:stretch>
            <a:fillRect/>
          </a:stretch>
        </p:blipFill>
        <p:spPr>
          <a:xfrm>
            <a:off x="4855845" y="0"/>
            <a:ext cx="7343140" cy="6866255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45720" y="8890"/>
            <a:ext cx="12191365" cy="6857365"/>
          </a:xfrm>
          <a:prstGeom prst="rect">
            <a:avLst/>
          </a:prstGeom>
          <a:gradFill>
            <a:gsLst>
              <a:gs pos="47000">
                <a:srgbClr val="FFFFFF"/>
              </a:gs>
              <a:gs pos="100000">
                <a:srgbClr val="FFFFFF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93725" y="391160"/>
            <a:ext cx="347980" cy="361315"/>
            <a:chOff x="10124" y="2381"/>
            <a:chExt cx="1420" cy="1473"/>
          </a:xfrm>
        </p:grpSpPr>
        <p:sp>
          <p:nvSpPr>
            <p:cNvPr id="7" name="矩形 6"/>
            <p:cNvSpPr/>
            <p:nvPr>
              <p:custDataLst>
                <p:tags r:id="rId5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6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706120" y="503238"/>
            <a:ext cx="4593590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dirty="0">
                <a:solidFill>
                  <a:schemeClr val="dk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计划和进度安排</a:t>
            </a:r>
          </a:p>
        </p:txBody>
      </p:sp>
      <p:sp>
        <p:nvSpPr>
          <p:cNvPr id="44" name="TextBox 28"/>
          <p:cNvSpPr txBox="1"/>
          <p:nvPr/>
        </p:nvSpPr>
        <p:spPr>
          <a:xfrm>
            <a:off x="5701568" y="4566667"/>
            <a:ext cx="4428072" cy="553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spc="100" dirty="0">
                <a:solidFill>
                  <a:schemeClr val="bg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添加小标题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593725" y="6623685"/>
            <a:ext cx="110871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表格 10">
            <a:extLst>
              <a:ext uri="{FF2B5EF4-FFF2-40B4-BE49-F238E27FC236}">
                <a16:creationId xmlns:a16="http://schemas.microsoft.com/office/drawing/2014/main" id="{35D85881-D942-4DD6-94FD-E32A8A7ADF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5490239"/>
              </p:ext>
            </p:extLst>
          </p:nvPr>
        </p:nvGraphicFramePr>
        <p:xfrm>
          <a:off x="1219200" y="1787366"/>
          <a:ext cx="10360026" cy="407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53342">
                  <a:extLst>
                    <a:ext uri="{9D8B030D-6E8A-4147-A177-3AD203B41FA5}">
                      <a16:colId xmlns:a16="http://schemas.microsoft.com/office/drawing/2014/main" val="540804947"/>
                    </a:ext>
                  </a:extLst>
                </a:gridCol>
                <a:gridCol w="2756958">
                  <a:extLst>
                    <a:ext uri="{9D8B030D-6E8A-4147-A177-3AD203B41FA5}">
                      <a16:colId xmlns:a16="http://schemas.microsoft.com/office/drawing/2014/main" val="2929059242"/>
                    </a:ext>
                  </a:extLst>
                </a:gridCol>
                <a:gridCol w="4149726">
                  <a:extLst>
                    <a:ext uri="{9D8B030D-6E8A-4147-A177-3AD203B41FA5}">
                      <a16:colId xmlns:a16="http://schemas.microsoft.com/office/drawing/2014/main" val="3058687429"/>
                    </a:ext>
                  </a:extLst>
                </a:gridCol>
              </a:tblGrid>
              <a:tr h="294201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eTime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event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687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2024</a:t>
                      </a:r>
                      <a:r>
                        <a:rPr lang="zh-CN" altLang="en-US" dirty="0"/>
                        <a:t>年</a:t>
                      </a:r>
                      <a:r>
                        <a:rPr lang="en-US" altLang="zh-CN" dirty="0"/>
                        <a:t>12</a:t>
                      </a:r>
                      <a:r>
                        <a:rPr lang="zh-CN" altLang="en-US" dirty="0"/>
                        <a:t>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2025</a:t>
                      </a:r>
                      <a:r>
                        <a:rPr lang="zh-CN" altLang="en-US" dirty="0"/>
                        <a:t>年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调研确定选题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6551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2025</a:t>
                      </a:r>
                      <a:r>
                        <a:rPr lang="zh-CN" altLang="en-US" dirty="0"/>
                        <a:t>年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开题答辩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9229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继续学习</a:t>
                      </a:r>
                      <a:r>
                        <a:rPr lang="en-US" altLang="zh-CN" dirty="0"/>
                        <a:t>Rust</a:t>
                      </a:r>
                      <a:r>
                        <a:rPr lang="zh-CN" altLang="en-US" dirty="0"/>
                        <a:t>、异步串口驱动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466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月中旬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在 </a:t>
                      </a:r>
                      <a:r>
                        <a:rPr lang="en-US" altLang="zh-CN" dirty="0"/>
                        <a:t>QEMU </a:t>
                      </a:r>
                      <a:r>
                        <a:rPr lang="zh-CN" altLang="en-US" dirty="0"/>
                        <a:t>上复现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6165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月中旬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在开发板上成功跑异步串口驱动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267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块设备异步驱动编写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7041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中期答辩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8574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月上旬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r>
                        <a:rPr lang="zh-CN" altLang="en-US" dirty="0"/>
                        <a:t>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块设备异步驱动，模拟与上板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5208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r>
                        <a:rPr lang="zh-CN" altLang="en-US" dirty="0"/>
                        <a:t>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r>
                        <a:rPr lang="zh-CN" altLang="en-US" dirty="0"/>
                        <a:t>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写论文，准备答辩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8271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r>
                        <a:rPr lang="zh-CN" altLang="en-US" dirty="0"/>
                        <a:t>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进行毕设答辩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9940702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0870650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7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1594485" y="635"/>
            <a:ext cx="31845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199505" y="2366645"/>
            <a:ext cx="5156200" cy="1989455"/>
            <a:chOff x="1199" y="4132"/>
            <a:chExt cx="8120" cy="3133"/>
          </a:xfrm>
        </p:grpSpPr>
        <p:sp>
          <p:nvSpPr>
            <p:cNvPr id="8" name="文本框 7"/>
            <p:cNvSpPr txBox="1"/>
            <p:nvPr/>
          </p:nvSpPr>
          <p:spPr>
            <a:xfrm>
              <a:off x="1199" y="6346"/>
              <a:ext cx="8120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3200" b="1" dirty="0">
                  <a:latin typeface="思源宋体 CN Heavy" panose="02020900000000000000" charset="-122"/>
                  <a:ea typeface="思源宋体 CN Heavy" panose="02020900000000000000" charset="-122"/>
                </a:rPr>
                <a:t>参考文献与资料</a:t>
              </a:r>
              <a:endParaRPr lang="zh-CN" altLang="en-US" sz="3200" b="1" dirty="0">
                <a:solidFill>
                  <a:schemeClr val="tx1"/>
                </a:solidFill>
                <a:latin typeface="思源宋体 CN Heavy" panose="02020900000000000000" charset="-122"/>
                <a:ea typeface="思源宋体 CN Heavy" panose="02020900000000000000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199" y="4132"/>
              <a:ext cx="5475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fontAlgn="ctr">
                <a:lnSpc>
                  <a:spcPct val="100000"/>
                </a:lnSpc>
              </a:pPr>
              <a:r>
                <a:rPr lang="en-US" altLang="zh-CN" sz="72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06</a:t>
              </a:r>
              <a:r>
                <a:rPr lang="en-US" altLang="zh-CN" sz="56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.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 rot="5400000">
            <a:off x="7305040" y="2077085"/>
            <a:ext cx="718185" cy="745490"/>
            <a:chOff x="10124" y="2381"/>
            <a:chExt cx="1420" cy="1473"/>
          </a:xfrm>
        </p:grpSpPr>
        <p:sp>
          <p:nvSpPr>
            <p:cNvPr id="58" name="矩形 57"/>
            <p:cNvSpPr/>
            <p:nvPr>
              <p:custDataLst>
                <p:tags r:id="rId4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59" name="矩形 58"/>
            <p:cNvSpPr/>
            <p:nvPr>
              <p:custDataLst>
                <p:tags r:id="rId5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2379dd143"/>
          <p:cNvPicPr>
            <a:picLocks noChangeAspect="1"/>
          </p:cNvPicPr>
          <p:nvPr/>
        </p:nvPicPr>
        <p:blipFill>
          <a:blip r:embed="rId9">
            <a:alphaModFix amt="20000"/>
            <a:grayscl/>
          </a:blip>
          <a:srcRect l="7037" t="2007" r="20431" b="683"/>
          <a:stretch>
            <a:fillRect/>
          </a:stretch>
        </p:blipFill>
        <p:spPr>
          <a:xfrm>
            <a:off x="4855845" y="0"/>
            <a:ext cx="7343140" cy="6866255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20320" y="8890"/>
            <a:ext cx="12191365" cy="6857365"/>
          </a:xfrm>
          <a:prstGeom prst="rect">
            <a:avLst/>
          </a:prstGeom>
          <a:gradFill>
            <a:gsLst>
              <a:gs pos="47000">
                <a:srgbClr val="FFFFFF"/>
              </a:gs>
              <a:gs pos="100000">
                <a:srgbClr val="FFFFFF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93725" y="391160"/>
            <a:ext cx="347980" cy="361315"/>
            <a:chOff x="10124" y="2381"/>
            <a:chExt cx="1420" cy="1473"/>
          </a:xfrm>
        </p:grpSpPr>
        <p:sp>
          <p:nvSpPr>
            <p:cNvPr id="7" name="矩形 6"/>
            <p:cNvSpPr/>
            <p:nvPr>
              <p:custDataLst>
                <p:tags r:id="rId5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6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706120" y="503238"/>
            <a:ext cx="4593590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 dirty="0">
                <a:solidFill>
                  <a:schemeClr val="dk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参考文献与资料</a:t>
            </a:r>
          </a:p>
        </p:txBody>
      </p:sp>
      <p:sp>
        <p:nvSpPr>
          <p:cNvPr id="33" name="TextBox 28"/>
          <p:cNvSpPr txBox="1"/>
          <p:nvPr/>
        </p:nvSpPr>
        <p:spPr>
          <a:xfrm>
            <a:off x="871220" y="1416049"/>
            <a:ext cx="10927080" cy="522961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[1] 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方兴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,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秦琦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,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刘维国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. 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多线程异步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I/O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模型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. 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舰船电子对抗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,2005(04)</a:t>
            </a:r>
          </a:p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[2] 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段楠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. 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异步非阻塞网络通讯技术研究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. 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现代计算机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,2019(17)</a:t>
            </a:r>
          </a:p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[3] </a:t>
            </a:r>
            <a:r>
              <a:rPr lang="en-US" altLang="zh-CN" spc="100" dirty="0" err="1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rCore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-OS. </a:t>
            </a:r>
            <a:r>
              <a:rPr lang="en-US" altLang="zh-CN" spc="100" dirty="0" err="1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ArceOS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. https://github.com/rcore-os/arceos</a:t>
            </a:r>
          </a:p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[4] </a:t>
            </a:r>
            <a:r>
              <a:rPr lang="zh-CN" altLang="en-US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林晨：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https://github.com/BITcyman/Rust-os-learning</a:t>
            </a:r>
          </a:p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[5] 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Harris T. Special Topic: AC – Composable Asynchronous IO For Native Languages</a:t>
            </a:r>
          </a:p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[6] 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Zhu L , Huang L , Fu P ,et al. The upgrade to the EAST poloidal field power supply monitoring system</a:t>
            </a:r>
          </a:p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[7] 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Kwon G , Lee W , Lee T ,et al. Development of a real-time data archive system for a KSTAR real-time network</a:t>
            </a:r>
          </a:p>
          <a:p>
            <a:pPr algn="l">
              <a:lnSpc>
                <a:spcPct val="150000"/>
              </a:lnSpc>
            </a:pPr>
            <a:r>
              <a:rPr lang="en-US" altLang="zh-CN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[8] </a:t>
            </a:r>
            <a:r>
              <a:rPr lang="en-US" altLang="zh-CN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Jan Axelson. Serial Port Complete: COM Ports, USB Virtual COM Ports, and Ports for Embedded Systems</a:t>
            </a:r>
            <a:endParaRPr lang="zh-CN" altLang="en-US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</p:txBody>
      </p:sp>
      <p:sp>
        <p:nvSpPr>
          <p:cNvPr id="44" name="TextBox 28"/>
          <p:cNvSpPr txBox="1"/>
          <p:nvPr/>
        </p:nvSpPr>
        <p:spPr>
          <a:xfrm>
            <a:off x="5701568" y="4566667"/>
            <a:ext cx="4428072" cy="553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spc="100" dirty="0">
                <a:solidFill>
                  <a:schemeClr val="bg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添加小标题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593725" y="6623685"/>
            <a:ext cx="110871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9802039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10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-635"/>
            <a:ext cx="12191365" cy="6857365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8752205" y="0"/>
            <a:ext cx="345313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43" name="矩形 42"/>
          <p:cNvSpPr/>
          <p:nvPr>
            <p:custDataLst>
              <p:tags r:id="rId4"/>
            </p:custDataLst>
          </p:nvPr>
        </p:nvSpPr>
        <p:spPr>
          <a:xfrm>
            <a:off x="8739505" y="4979035"/>
            <a:ext cx="3453130" cy="1878965"/>
          </a:xfrm>
          <a:prstGeom prst="rect">
            <a:avLst/>
          </a:prstGeom>
          <a:solidFill>
            <a:schemeClr val="l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17855" y="3277235"/>
            <a:ext cx="59664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请各位老师批评指正</a:t>
            </a:r>
            <a:endParaRPr lang="zh-CN" altLang="en-US" sz="4800" dirty="0">
              <a:solidFill>
                <a:schemeClr val="tx1"/>
              </a:solidFill>
              <a:latin typeface="思源宋体 CN Heavy" panose="02020900000000000000" charset="-122"/>
              <a:ea typeface="思源宋体 CN Heavy" panose="02020900000000000000" charset="-122"/>
              <a:cs typeface="思源宋体 CN Heavy" panose="0202090000000000000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17855" y="2447290"/>
            <a:ext cx="59664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accent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谢谢</a:t>
            </a:r>
          </a:p>
        </p:txBody>
      </p:sp>
      <p:sp>
        <p:nvSpPr>
          <p:cNvPr id="48" name="矩形 47"/>
          <p:cNvSpPr/>
          <p:nvPr>
            <p:custDataLst>
              <p:tags r:id="rId5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3" name="矩形 52"/>
          <p:cNvSpPr/>
          <p:nvPr>
            <p:custDataLst>
              <p:tags r:id="rId6"/>
            </p:custDataLst>
          </p:nvPr>
        </p:nvSpPr>
        <p:spPr>
          <a:xfrm>
            <a:off x="7458710" y="4979035"/>
            <a:ext cx="1280795" cy="1878965"/>
          </a:xfrm>
          <a:prstGeom prst="rect">
            <a:avLst/>
          </a:prstGeom>
          <a:solidFill>
            <a:srgbClr val="7C2E9B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93B46DA0-4FDF-493D-A5A9-8B0153092E9D}"/>
              </a:ext>
            </a:extLst>
          </p:cNvPr>
          <p:cNvGrpSpPr/>
          <p:nvPr/>
        </p:nvGrpSpPr>
        <p:grpSpPr>
          <a:xfrm>
            <a:off x="710565" y="4824730"/>
            <a:ext cx="4344035" cy="589280"/>
            <a:chOff x="1435" y="5173"/>
            <a:chExt cx="3267" cy="702"/>
          </a:xfrm>
        </p:grpSpPr>
        <p:sp>
          <p:nvSpPr>
            <p:cNvPr id="34" name="圆角矩形 97">
              <a:extLst>
                <a:ext uri="{FF2B5EF4-FFF2-40B4-BE49-F238E27FC236}">
                  <a16:creationId xmlns:a16="http://schemas.microsoft.com/office/drawing/2014/main" id="{2D8CF026-19CC-4682-8376-B6B245298283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1435" y="5173"/>
              <a:ext cx="3267" cy="702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>
                <a:solidFill>
                  <a:schemeClr val="lt1"/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0C7B795D-5094-4C2F-AFDC-CD22E902F012}"/>
                </a:ext>
              </a:extLst>
            </p:cNvPr>
            <p:cNvSpPr txBox="1"/>
            <p:nvPr>
              <p:custDataLst>
                <p:tags r:id="rId8"/>
              </p:custDataLst>
            </p:nvPr>
          </p:nvSpPr>
          <p:spPr>
            <a:xfrm>
              <a:off x="1501" y="5321"/>
              <a:ext cx="3116" cy="439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algn="ctr" fontAlgn="ctr">
                <a:lnSpc>
                  <a:spcPct val="100000"/>
                </a:lnSpc>
              </a:pPr>
              <a:r>
                <a:rPr lang="zh-CN" altLang="en-US" b="1">
                  <a:solidFill>
                    <a:schemeClr val="lt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</a:rPr>
                <a:t>汇报人：黄昊颖</a:t>
              </a:r>
              <a:r>
                <a:rPr lang="en-US" altLang="zh-CN" b="1">
                  <a:solidFill>
                    <a:schemeClr val="lt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</a:rPr>
                <a:t>   </a:t>
              </a:r>
              <a:r>
                <a:rPr lang="zh-CN" altLang="en-US" b="1">
                  <a:solidFill>
                    <a:schemeClr val="lt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</a:rPr>
                <a:t>指导老师：向勇</a:t>
              </a:r>
            </a:p>
          </p:txBody>
        </p:sp>
      </p:grp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37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635"/>
            <a:ext cx="12191365" cy="6857365"/>
          </a:xfrm>
          <a:prstGeom prst="rect">
            <a:avLst/>
          </a:prstGeom>
          <a:gradFill>
            <a:gsLst>
              <a:gs pos="31000">
                <a:srgbClr val="FFFFFF"/>
              </a:gs>
              <a:gs pos="100000">
                <a:srgbClr val="FFFFFF">
                  <a:alpha val="40000"/>
                </a:srgbClr>
              </a:gs>
            </a:gsLst>
            <a:lin ang="444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635" y="635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331470" y="2276475"/>
            <a:ext cx="108204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>
                <a:solidFill>
                  <a:schemeClr val="lt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目</a:t>
            </a:r>
          </a:p>
          <a:p>
            <a:r>
              <a:rPr lang="zh-CN" altLang="en-US" sz="7200">
                <a:solidFill>
                  <a:schemeClr val="lt1"/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录</a:t>
            </a:r>
          </a:p>
        </p:txBody>
      </p:sp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 rot="5400000">
            <a:off x="485775" y="3255010"/>
            <a:ext cx="20491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>
                <a:solidFill>
                  <a:schemeClr val="lt1">
                    <a:alpha val="50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思源宋体 CN Heavy" panose="02020900000000000000" charset="-122"/>
              </a:rPr>
              <a:t>Contents</a:t>
            </a:r>
          </a:p>
        </p:txBody>
      </p:sp>
      <p:grpSp>
        <p:nvGrpSpPr>
          <p:cNvPr id="21" name="组合 20"/>
          <p:cNvGrpSpPr/>
          <p:nvPr>
            <p:custDataLst>
              <p:tags r:id="rId6"/>
            </p:custDataLst>
          </p:nvPr>
        </p:nvGrpSpPr>
        <p:grpSpPr>
          <a:xfrm>
            <a:off x="2928620" y="1355090"/>
            <a:ext cx="3872865" cy="1179830"/>
            <a:chOff x="4584" y="3259"/>
            <a:chExt cx="6099" cy="1858"/>
          </a:xfrm>
        </p:grpSpPr>
        <p:sp>
          <p:nvSpPr>
            <p:cNvPr id="8" name="矩形 7"/>
            <p:cNvSpPr/>
            <p:nvPr>
              <p:custDataLst>
                <p:tags r:id="rId32"/>
              </p:custDataLst>
            </p:nvPr>
          </p:nvSpPr>
          <p:spPr>
            <a:xfrm>
              <a:off x="4584" y="3259"/>
              <a:ext cx="5669" cy="167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495300" dist="38100" dir="27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2" name="文本框 11"/>
            <p:cNvSpPr txBox="1"/>
            <p:nvPr>
              <p:custDataLst>
                <p:tags r:id="rId33"/>
              </p:custDataLst>
            </p:nvPr>
          </p:nvSpPr>
          <p:spPr>
            <a:xfrm>
              <a:off x="4909" y="3562"/>
              <a:ext cx="4190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2400">
                  <a:solidFill>
                    <a:schemeClr val="dk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  <a:sym typeface="+mn-ea"/>
                </a:rPr>
                <a:t>研究背景和意义</a:t>
              </a: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9392" y="3826"/>
              <a:ext cx="1291" cy="1291"/>
              <a:chOff x="11184" y="6758"/>
              <a:chExt cx="1200" cy="1200"/>
            </a:xfrm>
          </p:grpSpPr>
          <p:sp>
            <p:nvSpPr>
              <p:cNvPr id="15" name="圆角矩形 14"/>
              <p:cNvSpPr/>
              <p:nvPr>
                <p:custDataLst>
                  <p:tags r:id="rId34"/>
                </p:custDataLst>
              </p:nvPr>
            </p:nvSpPr>
            <p:spPr>
              <a:xfrm>
                <a:off x="11184" y="6758"/>
                <a:ext cx="1200" cy="120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9" name="文本框 18"/>
              <p:cNvSpPr txBox="1"/>
              <p:nvPr>
                <p:custDataLst>
                  <p:tags r:id="rId35"/>
                </p:custDataLst>
              </p:nvPr>
            </p:nvSpPr>
            <p:spPr>
              <a:xfrm>
                <a:off x="11247" y="6975"/>
                <a:ext cx="1073" cy="7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>
                    <a:solidFill>
                      <a:schemeClr val="lt1"/>
                    </a:solidFill>
                    <a:latin typeface="思源宋体 CN Heavy" panose="02020900000000000000" charset="-122"/>
                    <a:ea typeface="思源宋体 CN Heavy" panose="02020900000000000000" charset="-122"/>
                  </a:rPr>
                  <a:t>01</a:t>
                </a:r>
              </a:p>
            </p:txBody>
          </p:sp>
        </p:grpSp>
      </p:grpSp>
      <p:grpSp>
        <p:nvGrpSpPr>
          <p:cNvPr id="22" name="组合 21"/>
          <p:cNvGrpSpPr/>
          <p:nvPr>
            <p:custDataLst>
              <p:tags r:id="rId7"/>
            </p:custDataLst>
          </p:nvPr>
        </p:nvGrpSpPr>
        <p:grpSpPr>
          <a:xfrm>
            <a:off x="7681595" y="1355090"/>
            <a:ext cx="3848100" cy="1179830"/>
            <a:chOff x="11387" y="3259"/>
            <a:chExt cx="6060" cy="1858"/>
          </a:xfrm>
        </p:grpSpPr>
        <p:sp>
          <p:nvSpPr>
            <p:cNvPr id="11" name="矩形 10"/>
            <p:cNvSpPr/>
            <p:nvPr>
              <p:custDataLst>
                <p:tags r:id="rId28"/>
              </p:custDataLst>
            </p:nvPr>
          </p:nvSpPr>
          <p:spPr>
            <a:xfrm>
              <a:off x="11387" y="3259"/>
              <a:ext cx="5669" cy="167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495300" dist="38100" dir="27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6" name="文本框 15"/>
            <p:cNvSpPr txBox="1"/>
            <p:nvPr>
              <p:custDataLst>
                <p:tags r:id="rId29"/>
              </p:custDataLst>
            </p:nvPr>
          </p:nvSpPr>
          <p:spPr>
            <a:xfrm>
              <a:off x="11824" y="3562"/>
              <a:ext cx="4190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2400">
                  <a:solidFill>
                    <a:schemeClr val="dk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  <a:sym typeface="+mn-ea"/>
                </a:rPr>
                <a:t>研究概况</a:t>
              </a: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16156" y="3826"/>
              <a:ext cx="1291" cy="1291"/>
              <a:chOff x="11184" y="6758"/>
              <a:chExt cx="1200" cy="1200"/>
            </a:xfrm>
          </p:grpSpPr>
          <p:sp>
            <p:nvSpPr>
              <p:cNvPr id="18" name="圆角矩形 17"/>
              <p:cNvSpPr/>
              <p:nvPr>
                <p:custDataLst>
                  <p:tags r:id="rId30"/>
                </p:custDataLst>
              </p:nvPr>
            </p:nvSpPr>
            <p:spPr>
              <a:xfrm>
                <a:off x="11184" y="6758"/>
                <a:ext cx="1200" cy="120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20" name="文本框 19"/>
              <p:cNvSpPr txBox="1"/>
              <p:nvPr>
                <p:custDataLst>
                  <p:tags r:id="rId31"/>
                </p:custDataLst>
              </p:nvPr>
            </p:nvSpPr>
            <p:spPr>
              <a:xfrm>
                <a:off x="11247" y="6975"/>
                <a:ext cx="1073" cy="7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>
                    <a:solidFill>
                      <a:schemeClr val="lt1"/>
                    </a:solidFill>
                    <a:latin typeface="思源宋体 CN Heavy" panose="02020900000000000000" charset="-122"/>
                    <a:ea typeface="思源宋体 CN Heavy" panose="02020900000000000000" charset="-122"/>
                  </a:rPr>
                  <a:t>02</a:t>
                </a:r>
              </a:p>
            </p:txBody>
          </p:sp>
        </p:grpSp>
      </p:grpSp>
      <p:grpSp>
        <p:nvGrpSpPr>
          <p:cNvPr id="3" name="组合 2"/>
          <p:cNvGrpSpPr/>
          <p:nvPr>
            <p:custDataLst>
              <p:tags r:id="rId8"/>
            </p:custDataLst>
          </p:nvPr>
        </p:nvGrpSpPr>
        <p:grpSpPr>
          <a:xfrm>
            <a:off x="2928620" y="2651284"/>
            <a:ext cx="3844925" cy="1179830"/>
            <a:chOff x="4584" y="6382"/>
            <a:chExt cx="6055" cy="1858"/>
          </a:xfrm>
        </p:grpSpPr>
        <p:sp>
          <p:nvSpPr>
            <p:cNvPr id="61" name="矩形 60"/>
            <p:cNvSpPr/>
            <p:nvPr>
              <p:custDataLst>
                <p:tags r:id="rId24"/>
              </p:custDataLst>
            </p:nvPr>
          </p:nvSpPr>
          <p:spPr>
            <a:xfrm>
              <a:off x="4584" y="6382"/>
              <a:ext cx="5669" cy="167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495300" dist="38100" dir="27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63" name="文本框 62"/>
            <p:cNvSpPr txBox="1"/>
            <p:nvPr>
              <p:custDataLst>
                <p:tags r:id="rId25"/>
              </p:custDataLst>
            </p:nvPr>
          </p:nvSpPr>
          <p:spPr>
            <a:xfrm>
              <a:off x="4909" y="6685"/>
              <a:ext cx="4190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2400">
                  <a:solidFill>
                    <a:schemeClr val="dk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  <a:sym typeface="+mn-ea"/>
                </a:rPr>
                <a:t>研究选题</a:t>
              </a:r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9348" y="6949"/>
              <a:ext cx="1291" cy="1291"/>
              <a:chOff x="11184" y="6758"/>
              <a:chExt cx="1200" cy="1200"/>
            </a:xfrm>
          </p:grpSpPr>
          <p:sp>
            <p:nvSpPr>
              <p:cNvPr id="65" name="圆角矩形 64"/>
              <p:cNvSpPr/>
              <p:nvPr>
                <p:custDataLst>
                  <p:tags r:id="rId26"/>
                </p:custDataLst>
              </p:nvPr>
            </p:nvSpPr>
            <p:spPr>
              <a:xfrm>
                <a:off x="11184" y="6758"/>
                <a:ext cx="1200" cy="120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66" name="文本框 65"/>
              <p:cNvSpPr txBox="1"/>
              <p:nvPr>
                <p:custDataLst>
                  <p:tags r:id="rId27"/>
                </p:custDataLst>
              </p:nvPr>
            </p:nvSpPr>
            <p:spPr>
              <a:xfrm>
                <a:off x="11247" y="6975"/>
                <a:ext cx="1073" cy="7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>
                    <a:solidFill>
                      <a:schemeClr val="lt1"/>
                    </a:solidFill>
                    <a:latin typeface="思源宋体 CN Heavy" panose="02020900000000000000" charset="-122"/>
                    <a:ea typeface="思源宋体 CN Heavy" panose="02020900000000000000" charset="-122"/>
                  </a:rPr>
                  <a:t>03</a:t>
                </a:r>
              </a:p>
            </p:txBody>
          </p:sp>
        </p:grpSp>
      </p:grpSp>
      <p:grpSp>
        <p:nvGrpSpPr>
          <p:cNvPr id="23" name="组合 22"/>
          <p:cNvGrpSpPr/>
          <p:nvPr>
            <p:custDataLst>
              <p:tags r:id="rId9"/>
            </p:custDataLst>
          </p:nvPr>
        </p:nvGrpSpPr>
        <p:grpSpPr>
          <a:xfrm>
            <a:off x="7681595" y="2647791"/>
            <a:ext cx="3848100" cy="1186815"/>
            <a:chOff x="11387" y="6371"/>
            <a:chExt cx="6060" cy="1869"/>
          </a:xfrm>
        </p:grpSpPr>
        <p:sp>
          <p:nvSpPr>
            <p:cNvPr id="68" name="矩形 67"/>
            <p:cNvSpPr/>
            <p:nvPr>
              <p:custDataLst>
                <p:tags r:id="rId20"/>
              </p:custDataLst>
            </p:nvPr>
          </p:nvSpPr>
          <p:spPr>
            <a:xfrm>
              <a:off x="11387" y="6371"/>
              <a:ext cx="5669" cy="167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495300" dist="38100" dir="27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21"/>
              </p:custDataLst>
            </p:nvPr>
          </p:nvSpPr>
          <p:spPr>
            <a:xfrm>
              <a:off x="11824" y="6685"/>
              <a:ext cx="4190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2400">
                  <a:solidFill>
                    <a:schemeClr val="dk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  <a:sym typeface="+mn-ea"/>
                </a:rPr>
                <a:t>研究目标和内容</a:t>
              </a:r>
            </a:p>
          </p:txBody>
        </p:sp>
        <p:grpSp>
          <p:nvGrpSpPr>
            <p:cNvPr id="71" name="组合 70"/>
            <p:cNvGrpSpPr/>
            <p:nvPr/>
          </p:nvGrpSpPr>
          <p:grpSpPr>
            <a:xfrm>
              <a:off x="16156" y="6949"/>
              <a:ext cx="1291" cy="1291"/>
              <a:chOff x="11184" y="6758"/>
              <a:chExt cx="1200" cy="1200"/>
            </a:xfrm>
          </p:grpSpPr>
          <p:sp>
            <p:nvSpPr>
              <p:cNvPr id="72" name="圆角矩形 71"/>
              <p:cNvSpPr/>
              <p:nvPr>
                <p:custDataLst>
                  <p:tags r:id="rId22"/>
                </p:custDataLst>
              </p:nvPr>
            </p:nvSpPr>
            <p:spPr>
              <a:xfrm>
                <a:off x="11184" y="6758"/>
                <a:ext cx="1200" cy="120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73" name="文本框 72"/>
              <p:cNvSpPr txBox="1"/>
              <p:nvPr>
                <p:custDataLst>
                  <p:tags r:id="rId23"/>
                </p:custDataLst>
              </p:nvPr>
            </p:nvSpPr>
            <p:spPr>
              <a:xfrm>
                <a:off x="11247" y="6975"/>
                <a:ext cx="1073" cy="7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>
                    <a:solidFill>
                      <a:schemeClr val="lt1"/>
                    </a:solidFill>
                    <a:latin typeface="思源宋体 CN Heavy" panose="02020900000000000000" charset="-122"/>
                    <a:ea typeface="思源宋体 CN Heavy" panose="02020900000000000000" charset="-122"/>
                  </a:rPr>
                  <a:t>04</a:t>
                </a:r>
              </a:p>
            </p:txBody>
          </p:sp>
        </p:grpSp>
      </p:grpSp>
      <p:sp>
        <p:nvSpPr>
          <p:cNvPr id="74" name="文本框 73"/>
          <p:cNvSpPr txBox="1"/>
          <p:nvPr/>
        </p:nvSpPr>
        <p:spPr>
          <a:xfrm>
            <a:off x="13386435" y="382714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/>
          </a:p>
        </p:txBody>
      </p:sp>
      <p:grpSp>
        <p:nvGrpSpPr>
          <p:cNvPr id="7" name="组合 6"/>
          <p:cNvGrpSpPr/>
          <p:nvPr>
            <p:custDataLst>
              <p:tags r:id="rId10"/>
            </p:custDataLst>
          </p:nvPr>
        </p:nvGrpSpPr>
        <p:grpSpPr>
          <a:xfrm>
            <a:off x="2928620" y="3947795"/>
            <a:ext cx="3844925" cy="1179830"/>
            <a:chOff x="4584" y="6382"/>
            <a:chExt cx="6055" cy="1858"/>
          </a:xfrm>
        </p:grpSpPr>
        <p:sp>
          <p:nvSpPr>
            <p:cNvPr id="10" name="矩形 9"/>
            <p:cNvSpPr/>
            <p:nvPr>
              <p:custDataLst>
                <p:tags r:id="rId16"/>
              </p:custDataLst>
            </p:nvPr>
          </p:nvSpPr>
          <p:spPr>
            <a:xfrm>
              <a:off x="4584" y="6382"/>
              <a:ext cx="5669" cy="167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495300" dist="38100" dir="27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4" name="文本框 23"/>
            <p:cNvSpPr txBox="1"/>
            <p:nvPr>
              <p:custDataLst>
                <p:tags r:id="rId17"/>
              </p:custDataLst>
            </p:nvPr>
          </p:nvSpPr>
          <p:spPr>
            <a:xfrm>
              <a:off x="4909" y="6685"/>
              <a:ext cx="4190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2400">
                  <a:solidFill>
                    <a:schemeClr val="dk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  <a:sym typeface="+mn-ea"/>
                </a:rPr>
                <a:t>计划和进度安排</a:t>
              </a: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9348" y="6949"/>
              <a:ext cx="1291" cy="1291"/>
              <a:chOff x="11184" y="6758"/>
              <a:chExt cx="1200" cy="1200"/>
            </a:xfrm>
          </p:grpSpPr>
          <p:sp>
            <p:nvSpPr>
              <p:cNvPr id="26" name="圆角矩形 25"/>
              <p:cNvSpPr/>
              <p:nvPr>
                <p:custDataLst>
                  <p:tags r:id="rId18"/>
                </p:custDataLst>
              </p:nvPr>
            </p:nvSpPr>
            <p:spPr>
              <a:xfrm>
                <a:off x="11184" y="6758"/>
                <a:ext cx="1200" cy="120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27" name="文本框 26"/>
              <p:cNvSpPr txBox="1"/>
              <p:nvPr>
                <p:custDataLst>
                  <p:tags r:id="rId19"/>
                </p:custDataLst>
              </p:nvPr>
            </p:nvSpPr>
            <p:spPr>
              <a:xfrm>
                <a:off x="11247" y="6975"/>
                <a:ext cx="1073" cy="7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>
                    <a:solidFill>
                      <a:schemeClr val="lt1"/>
                    </a:solidFill>
                    <a:latin typeface="思源宋体 CN Heavy" panose="02020900000000000000" charset="-122"/>
                    <a:ea typeface="思源宋体 CN Heavy" panose="02020900000000000000" charset="-122"/>
                  </a:rPr>
                  <a:t>05</a:t>
                </a:r>
              </a:p>
            </p:txBody>
          </p:sp>
        </p:grpSp>
      </p:grpSp>
      <p:grpSp>
        <p:nvGrpSpPr>
          <p:cNvPr id="28" name="组合 27"/>
          <p:cNvGrpSpPr/>
          <p:nvPr>
            <p:custDataLst>
              <p:tags r:id="rId11"/>
            </p:custDataLst>
          </p:nvPr>
        </p:nvGrpSpPr>
        <p:grpSpPr>
          <a:xfrm>
            <a:off x="7684770" y="3947795"/>
            <a:ext cx="3844925" cy="1179830"/>
            <a:chOff x="4584" y="6382"/>
            <a:chExt cx="6055" cy="1858"/>
          </a:xfrm>
        </p:grpSpPr>
        <p:sp>
          <p:nvSpPr>
            <p:cNvPr id="29" name="矩形 28"/>
            <p:cNvSpPr/>
            <p:nvPr>
              <p:custDataLst>
                <p:tags r:id="rId12"/>
              </p:custDataLst>
            </p:nvPr>
          </p:nvSpPr>
          <p:spPr>
            <a:xfrm>
              <a:off x="4584" y="6382"/>
              <a:ext cx="5669" cy="167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495300" dist="38100" dir="27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30" name="文本框 29"/>
            <p:cNvSpPr txBox="1"/>
            <p:nvPr>
              <p:custDataLst>
                <p:tags r:id="rId13"/>
              </p:custDataLst>
            </p:nvPr>
          </p:nvSpPr>
          <p:spPr>
            <a:xfrm>
              <a:off x="4909" y="6685"/>
              <a:ext cx="4190" cy="72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2400" dirty="0">
                  <a:solidFill>
                    <a:schemeClr val="dk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思源宋体 CN Medium" panose="02020500000000000000" charset="-122"/>
                  <a:sym typeface="+mn-ea"/>
                </a:rPr>
                <a:t>参考文献与资料</a:t>
              </a: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9348" y="6949"/>
              <a:ext cx="1291" cy="1291"/>
              <a:chOff x="11184" y="6758"/>
              <a:chExt cx="1200" cy="1200"/>
            </a:xfrm>
          </p:grpSpPr>
          <p:sp>
            <p:nvSpPr>
              <p:cNvPr id="32" name="圆角矩形 31"/>
              <p:cNvSpPr/>
              <p:nvPr>
                <p:custDataLst>
                  <p:tags r:id="rId14"/>
                </p:custDataLst>
              </p:nvPr>
            </p:nvSpPr>
            <p:spPr>
              <a:xfrm>
                <a:off x="11184" y="6758"/>
                <a:ext cx="1200" cy="1200"/>
              </a:xfrm>
              <a:prstGeom prst="roundRect">
                <a:avLst>
                  <a:gd name="adj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33" name="文本框 32"/>
              <p:cNvSpPr txBox="1"/>
              <p:nvPr>
                <p:custDataLst>
                  <p:tags r:id="rId15"/>
                </p:custDataLst>
              </p:nvPr>
            </p:nvSpPr>
            <p:spPr>
              <a:xfrm>
                <a:off x="11247" y="6975"/>
                <a:ext cx="1073" cy="7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>
                    <a:solidFill>
                      <a:schemeClr val="lt1"/>
                    </a:solidFill>
                    <a:latin typeface="思源宋体 CN Heavy" panose="02020900000000000000" charset="-122"/>
                    <a:ea typeface="思源宋体 CN Heavy" panose="02020900000000000000" charset="-122"/>
                  </a:rPr>
                  <a:t>06</a:t>
                </a:r>
              </a:p>
            </p:txBody>
          </p:sp>
        </p:grpSp>
      </p:grp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7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1594485" y="635"/>
            <a:ext cx="31845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199505" y="2366645"/>
            <a:ext cx="5156200" cy="1989455"/>
            <a:chOff x="1199" y="4132"/>
            <a:chExt cx="8120" cy="3133"/>
          </a:xfrm>
        </p:grpSpPr>
        <p:sp>
          <p:nvSpPr>
            <p:cNvPr id="8" name="文本框 7"/>
            <p:cNvSpPr txBox="1"/>
            <p:nvPr/>
          </p:nvSpPr>
          <p:spPr>
            <a:xfrm>
              <a:off x="1199" y="6346"/>
              <a:ext cx="8120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3200" b="1">
                  <a:solidFill>
                    <a:schemeClr val="tx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研究背景和意义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199" y="4132"/>
              <a:ext cx="5475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fontAlgn="ctr">
                <a:lnSpc>
                  <a:spcPct val="100000"/>
                </a:lnSpc>
              </a:pPr>
              <a:r>
                <a:rPr lang="en-US" altLang="zh-CN" sz="72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01</a:t>
              </a:r>
              <a:r>
                <a:rPr lang="en-US" altLang="zh-CN" sz="56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.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 rot="5400000">
            <a:off x="7305040" y="2077085"/>
            <a:ext cx="718185" cy="745490"/>
            <a:chOff x="10124" y="2381"/>
            <a:chExt cx="1420" cy="1473"/>
          </a:xfrm>
        </p:grpSpPr>
        <p:sp>
          <p:nvSpPr>
            <p:cNvPr id="58" name="矩形 57"/>
            <p:cNvSpPr/>
            <p:nvPr>
              <p:custDataLst>
                <p:tags r:id="rId4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59" name="矩形 58"/>
            <p:cNvSpPr/>
            <p:nvPr>
              <p:custDataLst>
                <p:tags r:id="rId5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2379dd143"/>
          <p:cNvPicPr>
            <a:picLocks noChangeAspect="1"/>
          </p:cNvPicPr>
          <p:nvPr/>
        </p:nvPicPr>
        <p:blipFill>
          <a:blip r:embed="rId9">
            <a:alphaModFix amt="20000"/>
            <a:grayscl/>
          </a:blip>
          <a:srcRect l="7037" t="2007" r="20431" b="683"/>
          <a:stretch>
            <a:fillRect/>
          </a:stretch>
        </p:blipFill>
        <p:spPr>
          <a:xfrm>
            <a:off x="4855845" y="0"/>
            <a:ext cx="7343140" cy="6866255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7620" y="8890"/>
            <a:ext cx="12191365" cy="6857365"/>
          </a:xfrm>
          <a:prstGeom prst="rect">
            <a:avLst/>
          </a:prstGeom>
          <a:gradFill>
            <a:gsLst>
              <a:gs pos="47000">
                <a:srgbClr val="FFFFFF"/>
              </a:gs>
              <a:gs pos="100000">
                <a:srgbClr val="FFFFFF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93725" y="391160"/>
            <a:ext cx="347980" cy="361315"/>
            <a:chOff x="10124" y="2381"/>
            <a:chExt cx="1420" cy="1473"/>
          </a:xfrm>
        </p:grpSpPr>
        <p:sp>
          <p:nvSpPr>
            <p:cNvPr id="7" name="矩形 6"/>
            <p:cNvSpPr/>
            <p:nvPr>
              <p:custDataLst>
                <p:tags r:id="rId5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6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706120" y="503238"/>
            <a:ext cx="4593590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>
                <a:solidFill>
                  <a:schemeClr val="dk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研究背景和意义</a:t>
            </a:r>
          </a:p>
        </p:txBody>
      </p:sp>
      <p:sp>
        <p:nvSpPr>
          <p:cNvPr id="33" name="TextBox 28"/>
          <p:cNvSpPr txBox="1"/>
          <p:nvPr/>
        </p:nvSpPr>
        <p:spPr>
          <a:xfrm>
            <a:off x="871220" y="1416050"/>
            <a:ext cx="5352415" cy="496506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</a:t>
            </a:r>
            <a:r>
              <a:rPr lang="zh-CN" altLang="en-US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外设</a:t>
            </a: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]</a:t>
            </a:r>
            <a:endParaRPr lang="zh-CN" altLang="en-US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独立于上层</a:t>
            </a:r>
            <a:r>
              <a:rPr lang="en-US" altLang="zh-CN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OS</a:t>
            </a: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用户对外设的操作：</a:t>
            </a:r>
            <a:r>
              <a:rPr lang="en-US" altLang="zh-CN" sz="2000" spc="100" dirty="0">
                <a:solidFill>
                  <a:srgbClr val="FF0000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I/O</a:t>
            </a:r>
            <a:endParaRPr lang="en-US" sz="2000" spc="100" dirty="0">
              <a:solidFill>
                <a:srgbClr val="FF0000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</a:t>
            </a:r>
            <a:r>
              <a:rPr lang="zh-CN" altLang="en-US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性能</a:t>
            </a: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]</a:t>
            </a:r>
            <a:endParaRPr lang="zh-CN" altLang="en-US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看场景：阻塞 </a:t>
            </a:r>
            <a:r>
              <a:rPr lang="en-US" altLang="zh-CN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or </a:t>
            </a:r>
            <a:r>
              <a:rPr lang="zh-CN" altLang="en-US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非阻塞、同步 </a:t>
            </a:r>
            <a:r>
              <a:rPr lang="en-US" altLang="zh-CN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or </a:t>
            </a:r>
            <a:r>
              <a:rPr lang="zh-CN" altLang="en-US" sz="2000" spc="100" dirty="0"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异步</a:t>
            </a:r>
            <a:endParaRPr lang="en-US" altLang="zh-CN" sz="2000" spc="100" dirty="0"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>
              <a:lnSpc>
                <a:spcPct val="150000"/>
              </a:lnSpc>
            </a:pP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异步：适用于</a:t>
            </a:r>
            <a:r>
              <a:rPr lang="en-US" altLang="zh-CN" sz="2000" spc="100" dirty="0">
                <a:solidFill>
                  <a:srgbClr val="FF0000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I/O</a:t>
            </a: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密集型场景</a:t>
            </a: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异步</a:t>
            </a:r>
            <a:r>
              <a:rPr lang="en-US" altLang="zh-CN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I/O</a:t>
            </a: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方式：无栈协程 </a:t>
            </a:r>
            <a:r>
              <a:rPr lang="en-US" altLang="zh-CN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vs </a:t>
            </a: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多线程</a:t>
            </a: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1) Win32 Multi-Thread Async API </a:t>
            </a:r>
            <a:r>
              <a:rPr lang="en-US" altLang="zh-CN" sz="1600" spc="100" dirty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[1]</a:t>
            </a: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2) Java Message Queue </a:t>
            </a:r>
            <a:r>
              <a:rPr lang="en-US" altLang="zh-CN" sz="1600" spc="100" dirty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[2]</a:t>
            </a: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3) C/C++ AC </a:t>
            </a:r>
            <a:r>
              <a:rPr lang="en-US" altLang="zh-CN" sz="1600" spc="100" dirty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[5]</a:t>
            </a: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4) Rust Future</a:t>
            </a:r>
          </a:p>
          <a:p>
            <a:pPr algn="l">
              <a:lnSpc>
                <a:spcPct val="150000"/>
              </a:lnSpc>
            </a:pPr>
            <a:endParaRPr lang="en-US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en-US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93725" y="6623685"/>
            <a:ext cx="110871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async-example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083300" y="487680"/>
            <a:ext cx="5485130" cy="5198745"/>
          </a:xfrm>
          <a:prstGeom prst="rect">
            <a:avLst/>
          </a:prstGeom>
        </p:spPr>
      </p:pic>
      <p:sp>
        <p:nvSpPr>
          <p:cNvPr id="14" name="TextBox 29"/>
          <p:cNvSpPr txBox="1"/>
          <p:nvPr/>
        </p:nvSpPr>
        <p:spPr>
          <a:xfrm>
            <a:off x="5576570" y="5686425"/>
            <a:ext cx="67094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Rust Futures 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工作方式</a:t>
            </a:r>
            <a:endParaRPr lang="en-US" altLang="zh-CN" sz="1600" dirty="0">
              <a:solidFill>
                <a:schemeClr val="tx1">
                  <a:alpha val="80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1600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[https://os.phil-opp.com/zh-TW/async-await/#async-await-in-rust]</a:t>
            </a:r>
            <a:endParaRPr lang="zh-CN" altLang="en-US" sz="1600" dirty="0">
              <a:solidFill>
                <a:schemeClr val="bg1">
                  <a:alpha val="80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7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1594485" y="635"/>
            <a:ext cx="31845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199505" y="2366645"/>
            <a:ext cx="5156200" cy="1989455"/>
            <a:chOff x="1199" y="4132"/>
            <a:chExt cx="8120" cy="3133"/>
          </a:xfrm>
        </p:grpSpPr>
        <p:sp>
          <p:nvSpPr>
            <p:cNvPr id="8" name="文本框 7"/>
            <p:cNvSpPr txBox="1"/>
            <p:nvPr/>
          </p:nvSpPr>
          <p:spPr>
            <a:xfrm>
              <a:off x="1199" y="6346"/>
              <a:ext cx="8120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3200" b="1">
                  <a:solidFill>
                    <a:schemeClr val="tx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研究概况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199" y="4132"/>
              <a:ext cx="5475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fontAlgn="ctr">
                <a:lnSpc>
                  <a:spcPct val="100000"/>
                </a:lnSpc>
              </a:pPr>
              <a:r>
                <a:rPr lang="en-US" altLang="zh-CN" sz="72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02</a:t>
              </a:r>
              <a:r>
                <a:rPr lang="en-US" altLang="zh-CN" sz="56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.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 rot="5400000">
            <a:off x="7305040" y="2077085"/>
            <a:ext cx="718185" cy="745490"/>
            <a:chOff x="10124" y="2381"/>
            <a:chExt cx="1420" cy="1473"/>
          </a:xfrm>
        </p:grpSpPr>
        <p:sp>
          <p:nvSpPr>
            <p:cNvPr id="58" name="矩形 57"/>
            <p:cNvSpPr/>
            <p:nvPr>
              <p:custDataLst>
                <p:tags r:id="rId4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59" name="矩形 58"/>
            <p:cNvSpPr/>
            <p:nvPr>
              <p:custDataLst>
                <p:tags r:id="rId5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2379dd143"/>
          <p:cNvPicPr>
            <a:picLocks noChangeAspect="1"/>
          </p:cNvPicPr>
          <p:nvPr/>
        </p:nvPicPr>
        <p:blipFill>
          <a:blip r:embed="rId9">
            <a:alphaModFix amt="20000"/>
            <a:grayscl/>
          </a:blip>
          <a:srcRect l="7037" t="2007" r="20431" b="683"/>
          <a:stretch>
            <a:fillRect/>
          </a:stretch>
        </p:blipFill>
        <p:spPr>
          <a:xfrm>
            <a:off x="4855845" y="0"/>
            <a:ext cx="7343140" cy="6866255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7620" y="8890"/>
            <a:ext cx="12191365" cy="6857365"/>
          </a:xfrm>
          <a:prstGeom prst="rect">
            <a:avLst/>
          </a:prstGeom>
          <a:gradFill>
            <a:gsLst>
              <a:gs pos="47000">
                <a:srgbClr val="FFFFFF"/>
              </a:gs>
              <a:gs pos="100000">
                <a:srgbClr val="FFFFFF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93725" y="391160"/>
            <a:ext cx="347980" cy="361315"/>
            <a:chOff x="10124" y="2381"/>
            <a:chExt cx="1420" cy="1473"/>
          </a:xfrm>
        </p:grpSpPr>
        <p:sp>
          <p:nvSpPr>
            <p:cNvPr id="7" name="矩形 6"/>
            <p:cNvSpPr/>
            <p:nvPr>
              <p:custDataLst>
                <p:tags r:id="rId5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6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706120" y="503238"/>
            <a:ext cx="4593590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>
                <a:solidFill>
                  <a:schemeClr val="dk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研究概况</a:t>
            </a:r>
          </a:p>
        </p:txBody>
      </p:sp>
      <p:sp>
        <p:nvSpPr>
          <p:cNvPr id="33" name="TextBox 28"/>
          <p:cNvSpPr txBox="1"/>
          <p:nvPr/>
        </p:nvSpPr>
        <p:spPr>
          <a:xfrm>
            <a:off x="871220" y="1416050"/>
            <a:ext cx="5352415" cy="47967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</a:t>
            </a:r>
            <a:r>
              <a:rPr lang="zh-CN" altLang="en-US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串口驱动</a:t>
            </a: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]</a:t>
            </a:r>
            <a:endParaRPr lang="en-US" altLang="zh-CN" sz="20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实现：考虑内存安全、性能</a:t>
            </a: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1) </a:t>
            </a:r>
            <a:r>
              <a:rPr lang="en-US" altLang="zh-CN" sz="1600" spc="100" dirty="0">
                <a:solidFill>
                  <a:srgbClr val="FF0000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C</a:t>
            </a:r>
            <a:r>
              <a:rPr lang="en-US" altLang="zh-CN" sz="16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/C++</a:t>
            </a:r>
            <a:r>
              <a:rPr lang="en-US" altLang="zh-CN" sz="1600" spc="100" dirty="0">
                <a:solidFill>
                  <a:srgbClr val="FF0000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 </a:t>
            </a:r>
            <a:r>
              <a:rPr lang="en-US" altLang="zh-CN" sz="16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(</a:t>
            </a:r>
            <a:r>
              <a:rPr lang="zh-CN" altLang="en-US" sz="16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主要</a:t>
            </a:r>
            <a:r>
              <a:rPr lang="en-US" altLang="zh-CN" sz="16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)</a:t>
            </a:r>
            <a:endParaRPr lang="en-US" altLang="zh-CN" sz="1600" spc="100" dirty="0">
              <a:solidFill>
                <a:srgbClr val="FF0000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914400" lvl="2" indent="457200" algn="l">
              <a:lnSpc>
                <a:spcPct val="150000"/>
              </a:lnSpc>
            </a:pPr>
            <a:r>
              <a:rPr lang="en-US" altLang="zh-CN" sz="16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linux, Windows, Unix</a:t>
            </a:r>
            <a:endParaRPr lang="en-US" altLang="zh-CN" sz="16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2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</a:t>
            </a:r>
            <a:r>
              <a:rPr lang="en-US" altLang="zh-CN" sz="1600" spc="100" dirty="0">
                <a:solidFill>
                  <a:srgbClr val="FF0000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Rust</a:t>
            </a:r>
            <a:endParaRPr lang="en-US" altLang="zh-CN" sz="16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914400" lvl="2" indent="457200" algn="l">
              <a:lnSpc>
                <a:spcPct val="150000"/>
              </a:lnSpc>
            </a:pPr>
            <a:r>
              <a:rPr lang="en-US" altLang="zh-CN" sz="16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ArceOS, Alien OS</a:t>
            </a:r>
            <a:endParaRPr lang="zh-CN" altLang="en-US" sz="16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3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Go,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汇编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 ...</a:t>
            </a:r>
            <a:endParaRPr lang="en-US" altLang="zh-CN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</a:t>
            </a:r>
            <a:r>
              <a:rPr lang="zh-CN" altLang="en-US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趋势</a:t>
            </a: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]</a:t>
            </a:r>
            <a:endParaRPr lang="zh-CN" altLang="en-US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indent="457200" algn="l">
              <a:lnSpc>
                <a:spcPct val="150000"/>
              </a:lnSpc>
            </a:pPr>
            <a:r>
              <a:rPr lang="en-US" altLang="zh-CN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Rust </a:t>
            </a: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编写</a:t>
            </a:r>
            <a:r>
              <a:rPr lang="en-US" altLang="zh-CN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 OS </a:t>
            </a:r>
            <a:r>
              <a:rPr lang="zh-CN" altLang="en-US" sz="2000" spc="100" dirty="0"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组件</a:t>
            </a:r>
            <a:endParaRPr lang="en-US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1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Linux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众多硬件驱动模块被用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Rust 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改造</a:t>
            </a:r>
          </a:p>
        </p:txBody>
      </p:sp>
      <p:sp>
        <p:nvSpPr>
          <p:cNvPr id="44" name="TextBox 28"/>
          <p:cNvSpPr txBox="1"/>
          <p:nvPr/>
        </p:nvSpPr>
        <p:spPr>
          <a:xfrm>
            <a:off x="5701568" y="4566667"/>
            <a:ext cx="4428072" cy="553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spc="100" dirty="0">
                <a:solidFill>
                  <a:schemeClr val="bg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添加小标题</a:t>
            </a:r>
          </a:p>
        </p:txBody>
      </p:sp>
      <p:sp>
        <p:nvSpPr>
          <p:cNvPr id="47" name="TextBox 29"/>
          <p:cNvSpPr txBox="1"/>
          <p:nvPr/>
        </p:nvSpPr>
        <p:spPr>
          <a:xfrm>
            <a:off x="6116320" y="6167120"/>
            <a:ext cx="5598795" cy="4565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1600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[https://rcore-os.cn/arceos-tutorial-book/ch02-02.html]</a:t>
            </a:r>
            <a:endParaRPr lang="zh-CN" altLang="en-US" sz="1600" dirty="0">
              <a:solidFill>
                <a:schemeClr val="bg1">
                  <a:alpha val="80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93725" y="6623685"/>
            <a:ext cx="110871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ArceOS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587490" y="7620"/>
            <a:ext cx="4867275" cy="6248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7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1594485" y="635"/>
            <a:ext cx="31845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199505" y="2366645"/>
            <a:ext cx="5156200" cy="1989455"/>
            <a:chOff x="1199" y="4132"/>
            <a:chExt cx="8120" cy="3133"/>
          </a:xfrm>
        </p:grpSpPr>
        <p:sp>
          <p:nvSpPr>
            <p:cNvPr id="8" name="文本框 7"/>
            <p:cNvSpPr txBox="1"/>
            <p:nvPr/>
          </p:nvSpPr>
          <p:spPr>
            <a:xfrm>
              <a:off x="1199" y="6346"/>
              <a:ext cx="8120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3200" b="1">
                  <a:solidFill>
                    <a:schemeClr val="tx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研究选题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199" y="4132"/>
              <a:ext cx="5475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fontAlgn="ctr">
                <a:lnSpc>
                  <a:spcPct val="100000"/>
                </a:lnSpc>
              </a:pPr>
              <a:r>
                <a:rPr lang="en-US" altLang="zh-CN" sz="72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03</a:t>
              </a:r>
              <a:r>
                <a:rPr lang="en-US" altLang="zh-CN" sz="56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.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 rot="5400000">
            <a:off x="7305040" y="2077085"/>
            <a:ext cx="718185" cy="745490"/>
            <a:chOff x="10124" y="2381"/>
            <a:chExt cx="1420" cy="1473"/>
          </a:xfrm>
        </p:grpSpPr>
        <p:sp>
          <p:nvSpPr>
            <p:cNvPr id="58" name="矩形 57"/>
            <p:cNvSpPr/>
            <p:nvPr>
              <p:custDataLst>
                <p:tags r:id="rId4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59" name="矩形 58"/>
            <p:cNvSpPr/>
            <p:nvPr>
              <p:custDataLst>
                <p:tags r:id="rId5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2379dd143"/>
          <p:cNvPicPr>
            <a:picLocks noChangeAspect="1"/>
          </p:cNvPicPr>
          <p:nvPr/>
        </p:nvPicPr>
        <p:blipFill>
          <a:blip r:embed="rId9">
            <a:alphaModFix amt="20000"/>
            <a:grayscl/>
          </a:blip>
          <a:srcRect l="7037" t="2007" r="20431" b="683"/>
          <a:stretch>
            <a:fillRect/>
          </a:stretch>
        </p:blipFill>
        <p:spPr>
          <a:xfrm>
            <a:off x="4855845" y="0"/>
            <a:ext cx="7343140" cy="6866255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20320" y="8890"/>
            <a:ext cx="12191365" cy="6857365"/>
          </a:xfrm>
          <a:prstGeom prst="rect">
            <a:avLst/>
          </a:prstGeom>
          <a:gradFill>
            <a:gsLst>
              <a:gs pos="47000">
                <a:srgbClr val="FFFFFF"/>
              </a:gs>
              <a:gs pos="100000">
                <a:srgbClr val="FFFFFF">
                  <a:alpha val="5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635" y="635"/>
            <a:ext cx="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93725" y="391160"/>
            <a:ext cx="347980" cy="361315"/>
            <a:chOff x="10124" y="2381"/>
            <a:chExt cx="1420" cy="1473"/>
          </a:xfrm>
        </p:grpSpPr>
        <p:sp>
          <p:nvSpPr>
            <p:cNvPr id="7" name="矩形 6"/>
            <p:cNvSpPr/>
            <p:nvPr>
              <p:custDataLst>
                <p:tags r:id="rId5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" name="矩形 7"/>
            <p:cNvSpPr/>
            <p:nvPr>
              <p:custDataLst>
                <p:tags r:id="rId6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706120" y="503238"/>
            <a:ext cx="4593590" cy="52197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2800">
                <a:solidFill>
                  <a:schemeClr val="dk1"/>
                </a:solidFill>
                <a:latin typeface="思源宋体 CN Heavy" panose="02020900000000000000" charset="-122"/>
                <a:ea typeface="思源宋体 CN Heavy" panose="02020900000000000000" charset="-122"/>
                <a:sym typeface="+mn-ea"/>
              </a:rPr>
              <a:t>研究选题</a:t>
            </a:r>
          </a:p>
        </p:txBody>
      </p:sp>
      <p:sp>
        <p:nvSpPr>
          <p:cNvPr id="33" name="TextBox 28"/>
          <p:cNvSpPr txBox="1"/>
          <p:nvPr/>
        </p:nvSpPr>
        <p:spPr>
          <a:xfrm>
            <a:off x="871220" y="1416050"/>
            <a:ext cx="5352415" cy="47967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rgbClr val="FF0000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Rust </a:t>
            </a:r>
            <a:r>
              <a:rPr lang="zh-CN" altLang="en-US" sz="2400" spc="100" dirty="0">
                <a:solidFill>
                  <a:srgbClr val="FF0000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异步串口驱动模块设计与实现</a:t>
            </a:r>
            <a:endParaRPr lang="en-US" altLang="zh-CN" sz="24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[</a:t>
            </a:r>
            <a:r>
              <a:rPr lang="zh-CN" altLang="en-US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外设</a:t>
            </a:r>
            <a:r>
              <a:rPr lang="en-US" altLang="zh-CN" sz="24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]</a:t>
            </a:r>
          </a:p>
          <a:p>
            <a:pPr indent="457200" algn="l">
              <a:lnSpc>
                <a:spcPct val="150000"/>
              </a:lnSpc>
            </a:pP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为以下编写基于</a:t>
            </a:r>
            <a:r>
              <a:rPr lang="en-US" altLang="zh-CN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Rust</a:t>
            </a: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异步逻辑驱动模块</a:t>
            </a:r>
            <a:endParaRPr lang="en-US" altLang="zh-CN" sz="20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1</a:t>
            </a: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）星光</a:t>
            </a:r>
            <a:r>
              <a:rPr lang="en-US" altLang="zh-CN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2</a:t>
            </a: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开发板支持的外设</a:t>
            </a:r>
          </a:p>
          <a:p>
            <a:pPr marL="914400" lvl="2" indent="457200" algn="l">
              <a:lnSpc>
                <a:spcPct val="150000"/>
              </a:lnSpc>
            </a:pP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M.2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接口、</a:t>
            </a: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eMMC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插槽、</a:t>
            </a: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USB 3.0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接口、</a:t>
            </a: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40-pin GPIO header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、千兆以太网接口、</a:t>
            </a: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TF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卡插槽等</a:t>
            </a:r>
            <a:endParaRPr lang="zh-CN" altLang="en-US" sz="16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  <a:p>
            <a:pPr marL="457200" lvl="1" indent="457200" algn="l">
              <a:lnSpc>
                <a:spcPct val="150000"/>
              </a:lnSpc>
            </a:pPr>
            <a:r>
              <a:rPr lang="en-US" altLang="zh-CN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2</a:t>
            </a: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）</a:t>
            </a:r>
            <a:r>
              <a:rPr lang="en-US" altLang="zh-CN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Flash</a:t>
            </a:r>
            <a:r>
              <a:rPr lang="zh-CN" altLang="en-US" sz="20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闪存块设备</a:t>
            </a:r>
          </a:p>
          <a:p>
            <a:pPr marL="914400" lvl="2" indent="457200" algn="l">
              <a:lnSpc>
                <a:spcPct val="150000"/>
              </a:lnSpc>
            </a:pP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如：</a:t>
            </a:r>
            <a:r>
              <a:rPr lang="en-US" altLang="zh-CN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SD</a:t>
            </a:r>
            <a:r>
              <a:rPr lang="zh-CN" altLang="en-US" sz="1600" spc="100" dirty="0">
                <a:solidFill>
                  <a:schemeClr val="tx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卡</a:t>
            </a:r>
          </a:p>
          <a:p>
            <a:pPr algn="l">
              <a:lnSpc>
                <a:spcPct val="150000"/>
              </a:lnSpc>
            </a:pPr>
            <a:endParaRPr lang="zh-CN" altLang="en-US" sz="1600" spc="100" dirty="0">
              <a:solidFill>
                <a:schemeClr val="tx1"/>
              </a:solidFill>
              <a:uFillTx/>
              <a:latin typeface="思源宋体 CN Heavy" panose="02020900000000000000" charset="-122"/>
              <a:ea typeface="思源宋体 CN Heavy" panose="02020900000000000000" charset="-122"/>
              <a:cs typeface="思源宋体 CN Medium" panose="02020500000000000000" charset="-122"/>
              <a:sym typeface="+mn-ea"/>
            </a:endParaRPr>
          </a:p>
        </p:txBody>
      </p:sp>
      <p:sp>
        <p:nvSpPr>
          <p:cNvPr id="44" name="TextBox 28"/>
          <p:cNvSpPr txBox="1"/>
          <p:nvPr/>
        </p:nvSpPr>
        <p:spPr>
          <a:xfrm>
            <a:off x="5701568" y="4566667"/>
            <a:ext cx="4428072" cy="553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spc="100" dirty="0">
                <a:solidFill>
                  <a:schemeClr val="bg1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cs typeface="思源宋体 CN Medium" panose="02020500000000000000" charset="-122"/>
                <a:sym typeface="+mn-ea"/>
              </a:rPr>
              <a:t>添加小标题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593725" y="6623685"/>
            <a:ext cx="110871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29"/>
          <p:cNvSpPr txBox="1"/>
          <p:nvPr/>
        </p:nvSpPr>
        <p:spPr>
          <a:xfrm>
            <a:off x="6146703" y="5462674"/>
            <a:ext cx="559893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昉</a:t>
            </a: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·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星光</a:t>
            </a:r>
            <a:r>
              <a:rPr lang="en-US" altLang="zh-CN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 2 </a:t>
            </a:r>
            <a:r>
              <a:rPr lang="zh-CN" altLang="en-US" sz="1600" b="1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开发板</a:t>
            </a:r>
            <a:endParaRPr lang="en-US" altLang="zh-CN" sz="1600" dirty="0">
              <a:solidFill>
                <a:schemeClr val="tx1">
                  <a:alpha val="80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1600" dirty="0">
                <a:solidFill>
                  <a:schemeClr val="tx1">
                    <a:alpha val="80000"/>
                  </a:schemeClr>
                </a:solidFill>
                <a:latin typeface="思源宋体 CN Medium" panose="02020500000000000000" charset="-122"/>
                <a:ea typeface="思源宋体 CN Medium" panose="02020500000000000000" charset="-122"/>
                <a:cs typeface="思源宋体 CN Medium" panose="02020500000000000000" charset="-122"/>
                <a:sym typeface="+mn-ea"/>
              </a:rPr>
              <a:t>[https://rvspace.org/zh/homepage/product_center_sbc]</a:t>
            </a:r>
            <a:endParaRPr lang="zh-CN" altLang="en-US" sz="1600" dirty="0">
              <a:solidFill>
                <a:schemeClr val="bg1">
                  <a:alpha val="80000"/>
                </a:schemeClr>
              </a:solidFill>
              <a:latin typeface="思源宋体 CN Medium" panose="02020500000000000000" charset="-122"/>
              <a:ea typeface="思源宋体 CN Medium" panose="02020500000000000000" charset="-122"/>
              <a:cs typeface="思源宋体 CN Medium" panose="02020500000000000000" charset="-122"/>
              <a:sym typeface="+mn-ea"/>
            </a:endParaRPr>
          </a:p>
        </p:txBody>
      </p:sp>
      <p:pic>
        <p:nvPicPr>
          <p:cNvPr id="10" name="图片 9" descr="星光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23330" y="1312545"/>
            <a:ext cx="5408930" cy="405701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VCG211333287787"/>
          <p:cNvPicPr>
            <a:picLocks noChangeAspect="1"/>
          </p:cNvPicPr>
          <p:nvPr/>
        </p:nvPicPr>
        <p:blipFill>
          <a:blip r:embed="rId7">
            <a:alphaModFix amt="15000"/>
            <a:grayscl/>
            <a:lum contrast="18000"/>
          </a:blip>
          <a:srcRect t="9699"/>
          <a:stretch>
            <a:fillRect/>
          </a:stretch>
        </p:blipFill>
        <p:spPr>
          <a:xfrm>
            <a:off x="635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1365" cy="6857365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3"/>
            </p:custDataLst>
          </p:nvPr>
        </p:nvSpPr>
        <p:spPr>
          <a:xfrm>
            <a:off x="1594485" y="635"/>
            <a:ext cx="318452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199505" y="2366645"/>
            <a:ext cx="5156200" cy="1989455"/>
            <a:chOff x="1199" y="4132"/>
            <a:chExt cx="8120" cy="3133"/>
          </a:xfrm>
        </p:grpSpPr>
        <p:sp>
          <p:nvSpPr>
            <p:cNvPr id="8" name="文本框 7"/>
            <p:cNvSpPr txBox="1"/>
            <p:nvPr/>
          </p:nvSpPr>
          <p:spPr>
            <a:xfrm>
              <a:off x="1199" y="6346"/>
              <a:ext cx="8120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lvl="0" algn="l">
                <a:buClrTx/>
                <a:buSzTx/>
                <a:buFontTx/>
              </a:pPr>
              <a:r>
                <a:rPr lang="zh-CN" altLang="en-US" sz="3200" b="1">
                  <a:solidFill>
                    <a:schemeClr val="tx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研究目标和内容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199" y="4132"/>
              <a:ext cx="5475" cy="188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fontAlgn="ctr">
                <a:lnSpc>
                  <a:spcPct val="100000"/>
                </a:lnSpc>
              </a:pPr>
              <a:r>
                <a:rPr lang="en-US" altLang="zh-CN" sz="72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04</a:t>
              </a:r>
              <a:r>
                <a:rPr lang="en-US" altLang="zh-CN" sz="5600" b="1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</a:rPr>
                <a:t>.</a:t>
              </a:r>
            </a:p>
          </p:txBody>
        </p:sp>
      </p:grpSp>
      <p:grpSp>
        <p:nvGrpSpPr>
          <p:cNvPr id="57" name="组合 56"/>
          <p:cNvGrpSpPr/>
          <p:nvPr/>
        </p:nvGrpSpPr>
        <p:grpSpPr>
          <a:xfrm rot="5400000">
            <a:off x="7305040" y="2077085"/>
            <a:ext cx="718185" cy="745490"/>
            <a:chOff x="10124" y="2381"/>
            <a:chExt cx="1420" cy="1473"/>
          </a:xfrm>
        </p:grpSpPr>
        <p:sp>
          <p:nvSpPr>
            <p:cNvPr id="58" name="矩形 57"/>
            <p:cNvSpPr/>
            <p:nvPr>
              <p:custDataLst>
                <p:tags r:id="rId4"/>
              </p:custDataLst>
            </p:nvPr>
          </p:nvSpPr>
          <p:spPr>
            <a:xfrm>
              <a:off x="10124" y="2733"/>
              <a:ext cx="393" cy="112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59" name="矩形 58"/>
            <p:cNvSpPr/>
            <p:nvPr>
              <p:custDataLst>
                <p:tags r:id="rId5"/>
              </p:custDataLst>
            </p:nvPr>
          </p:nvSpPr>
          <p:spPr>
            <a:xfrm rot="5400000">
              <a:off x="10637" y="1867"/>
              <a:ext cx="393" cy="14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0"/>
  <p:tag name="KSO_WM_UNIT_FILL_GRADIENT_DIRECTION" val="3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.31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0.6"/>
  <p:tag name="KSO_WM_UNIT_FILL_GRADIENT_TYPE" val="0"/>
  <p:tag name="KSO_WM_UNIT_FILL_GRADIENT_ANGLE" val="74"/>
  <p:tag name="KSO_WM_UNIT_FILL_GRADIENT_DIRECTION" val="-2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4,&quot;left&quot;:229.2,&quot;top&quot;:106.7,&quot;width&quot;:678.65}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4,&quot;left&quot;:229.2,&quot;top&quot;:106.7,&quot;width&quot;:678.65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4,&quot;left&quot;:229.2,&quot;top&quot;:106.7,&quot;width&quot;:678.65}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4,&quot;left&quot;:229.2,&quot;top&quot;:106.7,&quot;width&quot;:678.65}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4,&quot;left&quot;:229.2,&quot;top&quot;:106.7,&quot;width&quot;:678.65}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8.4,&quot;left&quot;:229.2,&quot;top&quot;:106.7,&quot;width&quot;:678.65}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  <p:tag name="KSO_WM_DIAGRAM_VIRTUALLY_FRAME" val="{&quot;height&quot;:298.4,&quot;left&quot;:229.2,&quot;top&quot;:106.7,&quot;width&quot;:678.65}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  <p:tag name="KSO_WM_DIAGRAM_VIRTUALLY_FRAME" val="{&quot;height&quot;:298.4,&quot;left&quot;:229.2,&quot;top&quot;:106.7,&quot;width&quot;:678.65}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  <p:tag name="KSO_WM_DIAGRAM_VIRTUALLY_FRAME" val="{&quot;height&quot;:298.4,&quot;left&quot;:229.2,&quot;top&quot;:106.7,&quot;width&quot;:678.65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  <p:tag name="KSO_WM_DIAGRAM_VIRTUALLY_FRAME" val="{&quot;height&quot;:298.4,&quot;left&quot;:229.2,&quot;top&quot;:106.7,&quot;width&quot;:678.65}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  <p:tag name="KSO_WM_DIAGRAM_VIRTUALLY_FRAME" val="{&quot;height&quot;:298.4,&quot;left&quot;:229.2,&quot;top&quot;:106.7,&quot;width&quot;:678.65}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  <p:tag name="KSO_WM_DIAGRAM_VIRTUALLY_FRAME" val="{&quot;height&quot;:298.4,&quot;left&quot;:229.2,&quot;top&quot;:106.7,&quot;width&quot;:678.65}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  <p:tag name="KSO_WM_DIAGRAM_VIRTUALLY_FRAME" val="{&quot;height&quot;:298.4,&quot;left&quot;:229.2,&quot;top&quot;:106.7,&quot;width&quot;:678.65}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  <p:tag name="KSO_WM_DIAGRAM_VIRTUALLY_FRAME" val="{&quot;height&quot;:298.4,&quot;left&quot;:229.2,&quot;top&quot;:106.7,&quot;width&quot;:678.65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  <p:tag name="KSO_WM_DIAGRAM_VIRTUALLY_FRAME" val="{&quot;height&quot;:298.4,&quot;left&quot;:229.2,&quot;top&quot;:106.7,&quot;width&quot;:678.65}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  <p:tag name="KSO_WM_DIAGRAM_VIRTUALLY_FRAME" val="{&quot;height&quot;:298.4,&quot;left&quot;:229.2,&quot;top&quot;:106.7,&quot;width&quot;:678.65}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  <p:tag name="KSO_WM_DIAGRAM_VIRTUALLY_FRAME" val="{&quot;height&quot;:298.4,&quot;left&quot;:229.2,&quot;top&quot;:106.7,&quot;width&quot;:678.65}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DIAGRAM_VIRTUALLY_FRAME" val="{&quot;height&quot;:298.4,&quot;left&quot;:229.2,&quot;top&quot;:106.7,&quot;width&quot;:678.65}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  <p:tag name="KSO_WM_DIAGRAM_VIRTUALLY_FRAME" val="{&quot;height&quot;:298.4,&quot;left&quot;:229.2,&quot;top&quot;:106.7,&quot;width&quot;:678.65}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180"/>
  <p:tag name="KSO_WM_UNIT_FILL_GRADIENT_DIRECTION" val="4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.31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0.6"/>
  <p:tag name="KSO_WM_UNIT_FILL_GRADIENT_TYPE" val="0"/>
  <p:tag name="KSO_WM_UNIT_FILL_GRADIENT_ANGLE" val="74"/>
  <p:tag name="KSO_WM_UNIT_FILL_GRADIENT_DIRECTION" val="-2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180"/>
  <p:tag name="KSO_WM_UNIT_FILL_GRADIENT_DIRECTION" val="4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.31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0.6"/>
  <p:tag name="KSO_WM_UNIT_FILL_GRADIENT_TYPE" val="0"/>
  <p:tag name="KSO_WM_UNIT_FILL_GRADIENT_ANGLE" val="74"/>
  <p:tag name="KSO_WM_UNIT_FILL_GRADIENT_DIRECTION" val="-2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180"/>
  <p:tag name="KSO_WM_UNIT_FILL_GRADIENT_DIRECTION" val="4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.31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0.6"/>
  <p:tag name="KSO_WM_UNIT_FILL_GRADIENT_TYPE" val="0"/>
  <p:tag name="KSO_WM_UNIT_FILL_GRADIENT_ANGLE" val="74"/>
  <p:tag name="KSO_WM_UNIT_FILL_GRADIENT_DIRECTION" val="-2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180"/>
  <p:tag name="KSO_WM_UNIT_FILL_GRADIENT_DIRECTION" val="4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.31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0.6"/>
  <p:tag name="KSO_WM_UNIT_FILL_GRADIENT_TYPE" val="0"/>
  <p:tag name="KSO_WM_UNIT_FILL_GRADIENT_ANGLE" val="74"/>
  <p:tag name="KSO_WM_UNIT_FILL_GRADIENT_DIRECTION" val="-2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180"/>
  <p:tag name="KSO_WM_UNIT_FILL_GRADIENT_DIRECTION" val="4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.31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0.6"/>
  <p:tag name="KSO_WM_UNIT_FILL_GRADIENT_TYPE" val="0"/>
  <p:tag name="KSO_WM_UNIT_FILL_GRADIENT_ANGLE" val="74"/>
  <p:tag name="KSO_WM_UNIT_FILL_GRADIENT_DIRECTION" val="-2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180"/>
  <p:tag name="KSO_WM_UNIT_FILL_GRADIENT_DIRECTION" val="4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.31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0.6"/>
  <p:tag name="KSO_WM_UNIT_FILL_GRADIENT_TYPE" val="0"/>
  <p:tag name="KSO_WM_UNIT_FILL_GRADIENT_ANGLE" val="74"/>
  <p:tag name="KSO_WM_UNIT_FILL_GRADIENT_DIRECTION" val="-2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"/>
  <p:tag name="KSO_WM_UNIT_TEXT_FILL_TYPE" val="1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1_BRIGHTNESS" val="0"/>
  <p:tag name="KSO_WM_UNIT_FILL_FORE_SCHEMECOLOR_INDEX_1" val="14"/>
  <p:tag name="KSO_WM_UNIT_FILL_FORE_SCHEMECOLOR_INDEX_1_POS" val="0"/>
  <p:tag name="KSO_WM_UNIT_FILL_FORE_SCHEMECOLOR_INDEX_1_TRANS" val="0"/>
  <p:tag name="KSO_WM_UNIT_FILL_FORE_SCHEMECOLOR_INDEX_2_BRIGHTNESS" val="0"/>
  <p:tag name="KSO_WM_UNIT_FILL_FORE_SCHEMECOLOR_INDEX_2" val="14"/>
  <p:tag name="KSO_WM_UNIT_FILL_FORE_SCHEMECOLOR_INDEX_2_POS" val="1"/>
  <p:tag name="KSO_WM_UNIT_FILL_FORE_SCHEMECOLOR_INDEX_2_TRANS" val="1"/>
  <p:tag name="KSO_WM_UNIT_FILL_GRADIENT_TYPE" val="0"/>
  <p:tag name="KSO_WM_UNIT_FILL_GRADIENT_ANGLE" val="0"/>
  <p:tag name="KSO_WM_UNIT_FILL_GRADIENT_DIRECTION" val="3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思源宋体 CN Heavy"/>
        <a:cs typeface=""/>
      </a:majorFont>
      <a:minorFont>
        <a:latin typeface="Arial"/>
        <a:ea typeface="思源宋体 CN Heavy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​​">
  <a:themeElements>
    <a:clrScheme name="">
      <a:dk1>
        <a:srgbClr val="000000"/>
      </a:dk1>
      <a:lt1>
        <a:srgbClr val="FFFFFF"/>
      </a:lt1>
      <a:dk2>
        <a:srgbClr val="E9DBF5"/>
      </a:dk2>
      <a:lt2>
        <a:srgbClr val="FFFFFF"/>
      </a:lt2>
      <a:accent1>
        <a:srgbClr val="7C2E9B"/>
      </a:accent1>
      <a:accent2>
        <a:srgbClr val="702E8F"/>
      </a:accent2>
      <a:accent3>
        <a:srgbClr val="642A86"/>
      </a:accent3>
      <a:accent4>
        <a:srgbClr val="521D79"/>
      </a:accent4>
      <a:accent5>
        <a:srgbClr val="4D2275"/>
      </a:accent5>
      <a:accent6>
        <a:srgbClr val="421E6C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思源宋体 CN Heavy"/>
        <a:cs typeface=""/>
      </a:majorFont>
      <a:minorFont>
        <a:latin typeface="Arial"/>
        <a:ea typeface="思源宋体 CN Heavy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宋体 CN Heavy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宋体 CN Heavy"/>
        <a:ea typeface=""/>
        <a:cs typeface=""/>
        <a:font script="Jpan" typeface="ＭＳ Ｐゴシック"/>
        <a:font script="Hang" typeface="맑은 고딕"/>
        <a:font script="Hans" typeface="思源宋体 CN Heavy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宋体 CN Heavy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宋体 CN Heavy"/>
        <a:ea typeface=""/>
        <a:cs typeface=""/>
        <a:font script="Jpan" typeface="ＭＳ Ｐゴシック"/>
        <a:font script="Hang" typeface="맑은 고딕"/>
        <a:font script="Hans" typeface="思源宋体 CN Heavy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808</Words>
  <Application>Microsoft Office PowerPoint</Application>
  <PresentationFormat>宽屏</PresentationFormat>
  <Paragraphs>130</Paragraphs>
  <Slides>15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1" baseType="lpstr">
      <vt:lpstr>思源宋体 CN Heavy</vt:lpstr>
      <vt:lpstr>Arial</vt:lpstr>
      <vt:lpstr>思源宋体 CN Medium</vt:lpstr>
      <vt:lpstr>Wingdings</vt:lpstr>
      <vt:lpstr>Office 主题​​</vt:lpstr>
      <vt:lpstr>2_Office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黄 昊颖</cp:lastModifiedBy>
  <cp:revision>257</cp:revision>
  <dcterms:created xsi:type="dcterms:W3CDTF">2019-06-19T02:08:00Z</dcterms:created>
  <dcterms:modified xsi:type="dcterms:W3CDTF">2025-01-09T17:05:16Z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2052-12.1.0.19770</vt:lpwstr>
  </property>
  <property fmtid="{D5CDD505-2E9C-101B-9397-08002B2CF9AE}" pid="3" name="ICV">
    <vt:lpwstr>19CEF7AC5B154BC191B822103DC5C596_11</vt:lpwstr>
  </property>
</Properties>
</file>

<file path=docProps/thumbnail.jpeg>
</file>